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79" r:id="rId4"/>
    <p:sldId id="280" r:id="rId5"/>
    <p:sldId id="257" r:id="rId6"/>
    <p:sldId id="473" r:id="rId7"/>
    <p:sldId id="474" r:id="rId8"/>
    <p:sldId id="265" r:id="rId9"/>
    <p:sldId id="260" r:id="rId10"/>
    <p:sldId id="258" r:id="rId11"/>
    <p:sldId id="259" r:id="rId12"/>
    <p:sldId id="278" r:id="rId13"/>
    <p:sldId id="475" r:id="rId14"/>
    <p:sldId id="262" r:id="rId15"/>
    <p:sldId id="267" r:id="rId16"/>
    <p:sldId id="263" r:id="rId17"/>
    <p:sldId id="277" r:id="rId18"/>
    <p:sldId id="266" r:id="rId19"/>
    <p:sldId id="269" r:id="rId20"/>
    <p:sldId id="268" r:id="rId21"/>
    <p:sldId id="270" r:id="rId22"/>
    <p:sldId id="271" r:id="rId23"/>
    <p:sldId id="272" r:id="rId24"/>
    <p:sldId id="476" r:id="rId25"/>
    <p:sldId id="477" r:id="rId26"/>
    <p:sldId id="478" r:id="rId27"/>
    <p:sldId id="371" r:id="rId28"/>
    <p:sldId id="372" r:id="rId29"/>
    <p:sldId id="480" r:id="rId30"/>
    <p:sldId id="482" r:id="rId31"/>
    <p:sldId id="481" r:id="rId32"/>
    <p:sldId id="479" r:id="rId33"/>
    <p:sldId id="483" r:id="rId34"/>
    <p:sldId id="484" r:id="rId35"/>
    <p:sldId id="485" r:id="rId36"/>
    <p:sldId id="486" r:id="rId37"/>
    <p:sldId id="487" r:id="rId38"/>
    <p:sldId id="273" r:id="rId39"/>
    <p:sldId id="175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nda\Dropbox\Book%20chapter\data\poverty%20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drey%20Pereira\Dropbox\UNC\Projects\CT-IPV%20Workshop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2"/>
                </a:solidFill>
              </a:rPr>
              <a:t>Inventory of social protection programs across 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Beegle!$B$1</c:f>
              <c:strCache>
                <c:ptCount val="1"/>
                <c:pt idx="0">
                  <c:v>Number of countries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Beegle!$A$2:$A$9</c:f>
              <c:strCache>
                <c:ptCount val="8"/>
                <c:pt idx="0">
                  <c:v>Social pensions</c:v>
                </c:pt>
                <c:pt idx="1">
                  <c:v>Health interventions</c:v>
                </c:pt>
                <c:pt idx="2">
                  <c:v>Education interventions </c:v>
                </c:pt>
                <c:pt idx="3">
                  <c:v>Emergency</c:v>
                </c:pt>
                <c:pt idx="4">
                  <c:v>Food based</c:v>
                </c:pt>
                <c:pt idx="5">
                  <c:v>School feeding </c:v>
                </c:pt>
                <c:pt idx="6">
                  <c:v>Public works</c:v>
                </c:pt>
                <c:pt idx="7">
                  <c:v>Cash transfers</c:v>
                </c:pt>
              </c:strCache>
            </c:strRef>
          </c:cat>
          <c:val>
            <c:numRef>
              <c:f>Beegle!$B$2:$B$9</c:f>
              <c:numCache>
                <c:formatCode>General</c:formatCode>
                <c:ptCount val="8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23</c:v>
                </c:pt>
                <c:pt idx="5">
                  <c:v>28</c:v>
                </c:pt>
                <c:pt idx="6">
                  <c:v>33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3-4B70-BA1B-91BE6C866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815480047"/>
        <c:axId val="1815821599"/>
      </c:barChart>
      <c:catAx>
        <c:axId val="1815480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Social</a:t>
                </a:r>
                <a:r>
                  <a:rPr lang="en-US" baseline="0"/>
                  <a:t> protection programs in 46 countires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821599"/>
        <c:crosses val="autoZero"/>
        <c:auto val="1"/>
        <c:lblAlgn val="ctr"/>
        <c:lblOffset val="100"/>
        <c:noMultiLvlLbl val="0"/>
      </c:catAx>
      <c:valAx>
        <c:axId val="181582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Number of countries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48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noFill/>
            <a:ln>
              <a:solidFill>
                <a:schemeClr val="accent2"/>
              </a:solidFill>
            </a:ln>
          </c:spPr>
          <c:dPt>
            <c:idx val="0"/>
            <c:bubble3D val="0"/>
            <c:explosion val="13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6-49F4-96FD-B85B42A322AC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6-49F4-96FD-B85B42A322AC}"/>
              </c:ext>
            </c:extLst>
          </c:dPt>
          <c:dLbls>
            <c:dLbl>
              <c:idx val="0"/>
              <c:layout>
                <c:manualLayout>
                  <c:x val="4.2526011999027592E-2"/>
                  <c:y val="3.1878728215296668E-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216657379669"/>
                      <c:h val="0.32226843929397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36-49F4-96FD-B85B42A322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36-49F4-96FD-B85B42A32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Sheet1!$H$31:$H$32</c:f>
              <c:numCache>
                <c:formatCode>General</c:formatCode>
                <c:ptCount val="2"/>
                <c:pt idx="0">
                  <c:v>0.32</c:v>
                </c:pt>
                <c:pt idx="1">
                  <c:v>0.67999999999999994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6-49F4-96FD-B85B42A322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0784438747793"/>
          <c:y val="0.15156859182183627"/>
          <c:w val="0.64704509177105751"/>
          <c:h val="0.66447404913784036"/>
        </c:manualLayout>
      </c:layout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explosion val="24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1-4E8A-BC21-993F95742E5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1-4E8A-BC21-993F95742E5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F1-4E8A-BC21-993F95742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Sheet1!$H$41:$H$42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1-4E8A-BC21-993F95742E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SCTP households vs rural ultra-poor in Malawi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SCTP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Head widowed</c:v>
                </c:pt>
                <c:pt idx="1">
                  <c:v>Head no school</c:v>
                </c:pt>
                <c:pt idx="2">
                  <c:v>Has orphan</c:v>
                </c:pt>
                <c:pt idx="3">
                  <c:v>Head has disability</c:v>
                </c:pt>
                <c:pt idx="4">
                  <c:v>Head has chronic illness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43</c:v>
                </c:pt>
                <c:pt idx="1">
                  <c:v>72</c:v>
                </c:pt>
                <c:pt idx="2">
                  <c:v>35</c:v>
                </c:pt>
                <c:pt idx="3">
                  <c:v>47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9-45C6-A9AD-066148521F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 Ultra-Poor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Head widowed</c:v>
                </c:pt>
                <c:pt idx="1">
                  <c:v>Head no school</c:v>
                </c:pt>
                <c:pt idx="2">
                  <c:v>Has orphan</c:v>
                </c:pt>
                <c:pt idx="3">
                  <c:v>Head has disability</c:v>
                </c:pt>
                <c:pt idx="4">
                  <c:v>Head has chronic illness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12</c:v>
                </c:pt>
                <c:pt idx="1">
                  <c:v>40</c:v>
                </c:pt>
                <c:pt idx="2">
                  <c:v>2.5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9-45C6-A9AD-066148521F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3074031"/>
        <c:axId val="1313074991"/>
      </c:barChart>
      <c:catAx>
        <c:axId val="131307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074991"/>
        <c:crosses val="autoZero"/>
        <c:auto val="1"/>
        <c:lblAlgn val="ctr"/>
        <c:lblOffset val="100"/>
        <c:noMultiLvlLbl val="0"/>
      </c:catAx>
      <c:valAx>
        <c:axId val="131307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07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'RD impacts'!$H$2:$H$11</c:f>
                <c:numCache>
                  <c:formatCode>General</c:formatCode>
                  <c:ptCount val="10"/>
                  <c:pt idx="0">
                    <c:v>0.13671620000000001</c:v>
                  </c:pt>
                  <c:pt idx="1">
                    <c:v>0.14279220000000001</c:v>
                  </c:pt>
                  <c:pt idx="2">
                    <c:v>0.18465670000000001</c:v>
                  </c:pt>
                  <c:pt idx="3">
                    <c:v>0.11996380000000001</c:v>
                  </c:pt>
                  <c:pt idx="4">
                    <c:v>0.13710159999999999</c:v>
                  </c:pt>
                  <c:pt idx="5">
                    <c:v>0.1247037</c:v>
                  </c:pt>
                  <c:pt idx="6">
                    <c:v>6.0451900000000003E-2</c:v>
                  </c:pt>
                  <c:pt idx="7">
                    <c:v>5.67685E-2</c:v>
                  </c:pt>
                  <c:pt idx="8">
                    <c:v>5.3420700000000002E-2</c:v>
                  </c:pt>
                  <c:pt idx="9">
                    <c:v>7.3035000000000003E-2</c:v>
                  </c:pt>
                </c:numCache>
              </c:numRef>
            </c:plus>
            <c:minus>
              <c:numRef>
                <c:f>'RD impacts'!$I$2:$I$11</c:f>
                <c:numCache>
                  <c:formatCode>General</c:formatCode>
                  <c:ptCount val="10"/>
                  <c:pt idx="0">
                    <c:v>0.12796379999999999</c:v>
                  </c:pt>
                  <c:pt idx="1">
                    <c:v>0.14093929999999999</c:v>
                  </c:pt>
                  <c:pt idx="2">
                    <c:v>0.18390700000000001</c:v>
                  </c:pt>
                  <c:pt idx="3">
                    <c:v>0.11393629999999996</c:v>
                  </c:pt>
                  <c:pt idx="4">
                    <c:v>0.13710869999999997</c:v>
                  </c:pt>
                  <c:pt idx="5">
                    <c:v>0.12533110000000003</c:v>
                  </c:pt>
                  <c:pt idx="6">
                    <c:v>6.0451799999999993E-2</c:v>
                  </c:pt>
                  <c:pt idx="7">
                    <c:v>5.67685E-2</c:v>
                  </c:pt>
                  <c:pt idx="8">
                    <c:v>5.3420700000000002E-2</c:v>
                  </c:pt>
                  <c:pt idx="9">
                    <c:v>7.3035099999999992E-2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'RD impacts'!$A$2:$B$11</c:f>
              <c:multiLvlStrCache>
                <c:ptCount val="10"/>
                <c:lvl>
                  <c:pt idx="0">
                    <c:v>Benevolence</c:v>
                  </c:pt>
                  <c:pt idx="1">
                    <c:v>Honesty</c:v>
                  </c:pt>
                  <c:pt idx="2">
                    <c:v>Relationship flourishing</c:v>
                  </c:pt>
                  <c:pt idx="3">
                    <c:v>Benevolence</c:v>
                  </c:pt>
                  <c:pt idx="4">
                    <c:v>Honesty</c:v>
                  </c:pt>
                  <c:pt idx="5">
                    <c:v>Relationship flourishing</c:v>
                  </c:pt>
                  <c:pt idx="6">
                    <c:v>Any controlling behavior
(12 month)</c:v>
                  </c:pt>
                  <c:pt idx="7">
                    <c:v>Emotional violence</c:v>
                  </c:pt>
                  <c:pt idx="8">
                    <c:v>Physical violence</c:v>
                  </c:pt>
                  <c:pt idx="9">
                    <c:v>Sexual violence</c:v>
                  </c:pt>
                </c:lvl>
                <c:lvl>
                  <c:pt idx="0">
                    <c:v>Men
(N = 812)</c:v>
                  </c:pt>
                  <c:pt idx="3">
                    <c:v>Women
(N = 1,209)</c:v>
                  </c:pt>
                  <c:pt idx="6">
                    <c:v>Women
(N = 1,183)</c:v>
                  </c:pt>
                </c:lvl>
              </c:multiLvlStrCache>
            </c:multiLvlStrRef>
          </c:cat>
          <c:val>
            <c:numRef>
              <c:f>'RD impacts'!$C$2:$C$11</c:f>
              <c:numCache>
                <c:formatCode>0.00</c:formatCode>
                <c:ptCount val="10"/>
                <c:pt idx="0">
                  <c:v>0.04</c:v>
                </c:pt>
                <c:pt idx="1">
                  <c:v>0.04</c:v>
                </c:pt>
                <c:pt idx="2">
                  <c:v>-3.3847599999999999E-2</c:v>
                </c:pt>
                <c:pt idx="3">
                  <c:v>0.17</c:v>
                </c:pt>
                <c:pt idx="4">
                  <c:v>0.08</c:v>
                </c:pt>
                <c:pt idx="5">
                  <c:v>0.1876794</c:v>
                </c:pt>
                <c:pt idx="6">
                  <c:v>4.7172100000000002E-2</c:v>
                </c:pt>
                <c:pt idx="7">
                  <c:v>6.0639999999999999E-4</c:v>
                </c:pt>
                <c:pt idx="8">
                  <c:v>8.9484999999999999E-3</c:v>
                </c:pt>
                <c:pt idx="9">
                  <c:v>-9.4716000000000002E-3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9-4F55-9A00-1CEEDAE4C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536944"/>
        <c:axId val="488292928"/>
      </c:barChart>
      <c:catAx>
        <c:axId val="48853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8292928"/>
        <c:crosses val="autoZero"/>
        <c:auto val="1"/>
        <c:lblAlgn val="ctr"/>
        <c:lblOffset val="100"/>
        <c:noMultiLvlLbl val="0"/>
      </c:catAx>
      <c:valAx>
        <c:axId val="4882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853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explosion val="22"/>
          <c:dPt>
            <c:idx val="0"/>
            <c:bubble3D val="0"/>
            <c:explosion val="7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6-4D2F-940C-6D4D329531B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6-4D2F-940C-6D4D329531B5}"/>
              </c:ext>
            </c:extLst>
          </c:dPt>
          <c:dLbls>
            <c:dLbl>
              <c:idx val="0"/>
              <c:layout>
                <c:manualLayout>
                  <c:x val="0.10215539847040379"/>
                  <c:y val="0.24127698217590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46-4D2F-940C-6D4D329531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46-4D2F-940C-6D4D32953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Sheet1!$A$12:$A$13</c:f>
              <c:numCache>
                <c:formatCode>General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6-4D2F-940C-6D4D329531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explosion val="47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A-4C40-AF02-65B9130C317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A-4C40-AF02-65B9130C317D}"/>
              </c:ext>
            </c:extLst>
          </c:dPt>
          <c:dLbls>
            <c:dLbl>
              <c:idx val="0"/>
              <c:layout>
                <c:manualLayout>
                  <c:x val="0.11255975582509661"/>
                  <c:y val="0.180273765779600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A-4C40-AF02-65B9130C31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A-4C40-AF02-65B9130C3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Sheet1!$A$19:$A$20</c:f>
              <c:numCache>
                <c:formatCode>General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A-4C40-AF02-65B9130C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explosion val="37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90-434C-B1FB-C793F1EAA667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90-434C-B1FB-C793F1EAA667}"/>
              </c:ext>
            </c:extLst>
          </c:dPt>
          <c:dLbls>
            <c:dLbl>
              <c:idx val="0"/>
              <c:layout>
                <c:manualLayout>
                  <c:x val="0.10901837733435883"/>
                  <c:y val="2.7932030262422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83213823473845"/>
                      <c:h val="0.38411295562403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90-434C-B1FB-C793F1EAA66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90-434C-B1FB-C793F1EAA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Sheet1!$H$11:$H$12</c:f>
              <c:numCache>
                <c:formatCode>General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90-434C-B1FB-C793F1EAA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explosion val="28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5-4CA2-AF97-D7108661C45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5-4CA2-AF97-D7108661C45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85-4CA2-AF97-D7108661C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Sheet1!$H$21:$H$22</c:f>
              <c:numCache>
                <c:formatCode>General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85-4CA2-AF97-D7108661C4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explosion val="20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4-4777-97A2-3BEFC6E9FEAC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84-4777-97A2-3BEFC6E9FEA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4-4777-97A2-3BEFC6E9F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Sheet1!$A$31:$A$32</c:f>
              <c:numCache>
                <c:formatCode>General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84-4777-97A2-3BEFC6E9FE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6-4E6B-9BB4-2EFFC216E4D4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96-4E6B-9BB4-2EFFC216E4D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96-4E6B-9BB4-2EFFC216E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Sheet1!$H$31:$H$32</c:f>
              <c:numCache>
                <c:formatCode>General</c:formatCode>
                <c:ptCount val="2"/>
                <c:pt idx="0">
                  <c:v>0.32</c:v>
                </c:pt>
                <c:pt idx="1">
                  <c:v>0.67999999999999994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6-4E6B-9BB4-2EFFC216E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112B-1DE0-452A-A7FD-262ADC8233B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E7B9-42FC-4EB3-BB1B-C00A55EB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district:</a:t>
            </a:r>
          </a:p>
          <a:p>
            <a:endParaRPr lang="en-US" dirty="0"/>
          </a:p>
          <a:p>
            <a:r>
              <a:rPr lang="en-US" dirty="0"/>
              <a:t>Salima: 800 T/ 975 C</a:t>
            </a:r>
          </a:p>
          <a:p>
            <a:r>
              <a:rPr lang="en-US" dirty="0"/>
              <a:t>Mangochi: 878 T/ 878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58F30-AE88-4DF6-BC80-4CFD1B23EA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Q1 2023 1US4 = MK360, so ~32 U.S. cents per person per day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DE7B9-42FC-4EB3-BB1B-C00A55EBC0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9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our main results. </a:t>
            </a:r>
          </a:p>
          <a:p>
            <a:r>
              <a:rPr lang="en-US" dirty="0"/>
              <a:t>Overall we see positive impacts of the SCTP on young women’s perception of partner’s benevolence and relationship flourishing score</a:t>
            </a:r>
          </a:p>
          <a:p>
            <a:r>
              <a:rPr lang="en-US" dirty="0"/>
              <a:t>We didn’t see any effects on honesty</a:t>
            </a:r>
          </a:p>
          <a:p>
            <a:r>
              <a:rPr lang="en-US" dirty="0"/>
              <a:t>And we didn’t see any impacts of the cash transfer on young men’s relationship quality or on young women’s reported IPV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the two variables with impacts for young women, we tested mediation individually for each of the home environment indicators</a:t>
            </a:r>
          </a:p>
          <a:p>
            <a:r>
              <a:rPr lang="en-US" dirty="0"/>
              <a:t>This is the proportion of the total effect that was mediated by each indicator</a:t>
            </a:r>
          </a:p>
          <a:p>
            <a:r>
              <a:rPr lang="en-US" dirty="0"/>
              <a:t>There were no short-term or long-term impacts on years of schooling</a:t>
            </a:r>
          </a:p>
          <a:p>
            <a:r>
              <a:rPr lang="en-US" dirty="0"/>
              <a:t>There’ were short term impacts on HH worry about food, social support and CES-D in the SR, and for CES-D in the LR</a:t>
            </a:r>
          </a:p>
          <a:p>
            <a:r>
              <a:rPr lang="en-US" dirty="0"/>
              <a:t>And we find that improved mental health is overall a very important mediator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0412-D99D-6B4A-883A-CBACC7BDF9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8F65-E83C-4748-EEDB-81382BB97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FA494-597A-4BEC-9F79-3FCD8D11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0EB1E-E882-489F-65E8-5165A3B1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E47C7-37D7-B995-EBFD-36D40CD2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DAB2-CC3A-8A49-F355-7D9D84E6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8A3D-A99B-52EA-A049-31AD2BD0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AEC16-C6F7-01B3-D657-D409A40E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AB03-24E3-3ADD-58E3-FA651A3B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D3710-7671-3DDA-E326-9E46AEDF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6D60-7CD8-3DBD-2060-C3463B79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BE997-B12F-F924-0E9D-AB47D71C1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F2212-D8F1-E24F-E3C8-91BFD58CC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2DC6A-3B86-190B-5858-CB9D057F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B3E05-26F8-268A-EA96-EB7D4CE5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E79A1-C44E-3802-10E7-B1A7AC3C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01C3B8-B5AF-4135-BFF5-6CEEBCE4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21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499176" y="969825"/>
            <a:ext cx="11189904" cy="72389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85" y="626912"/>
            <a:ext cx="11190288" cy="22860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98C1B8D-FFEF-2242-B9B5-3F30CF41DD5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09600" y="2209800"/>
            <a:ext cx="10972800" cy="400050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3DA83-43E4-7142-82E1-46053E45A21F}"/>
              </a:ext>
            </a:extLst>
          </p:cNvPr>
          <p:cNvSpPr txBox="1"/>
          <p:nvPr userDrawn="1"/>
        </p:nvSpPr>
        <p:spPr>
          <a:xfrm>
            <a:off x="531038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 dirty="0">
                <a:solidFill>
                  <a:schemeClr val="bg2">
                    <a:lumMod val="50000"/>
                  </a:schemeClr>
                </a:solidFill>
              </a:rPr>
              <a:t>THE UNIVERSITY OF NORTH CAROLINA AT CHAPEL HILL</a:t>
            </a:r>
            <a:endParaRPr lang="en-US" sz="1200" b="0" i="1" spc="18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9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CDBF-79EC-6576-E5A6-4FC9D6FF7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04735-9EB9-55FA-4A26-73444A574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BC2B-7CE0-41D0-614A-0088E416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FCB7-AFE8-C469-F540-3708A1A1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F3DC-83A2-82BB-F04C-3851C1B6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469-F793-5B43-0028-9CC1745B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4545C-D62F-72C3-4E9A-4FEC2586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2D457-A067-2D8A-6F0F-F9A734B2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C9A-CEB2-6012-024C-DD3FBBD3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57F1-40CA-C0FD-8D0F-7526DA0E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A5A4-7642-8B7B-3400-B7ED7ED5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EBA0B-49D3-2BBB-FEF4-89115CA3D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ED028-8D6A-5449-6831-C302A2BD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B33AB-DA76-C6D7-B853-838371D7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8284-219C-E056-D9DA-1375779F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5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8251-386E-BDBC-9A71-7085A25A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B55-C635-5E1E-0120-4CAF5FB90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5DEAE-91D7-5D70-AC24-731465016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5DB5-69B0-36E1-E062-4CBAC791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B6990-6EA7-BFB3-0A1D-055BEF6E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172F6-655E-46B3-D229-C6454378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4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6AA6-3035-8A66-8A28-ADFE2910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DD61-B1A6-814D-1240-24F53257E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73844-36FA-3F40-0A21-2BC16307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A791-E130-67A0-3157-FE34ED4A2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73EF4-3D0B-5663-C931-E22BD2180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CC049-5F20-C409-5966-7B831C73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81FC5-FBFE-57F8-A6C4-BCD8C419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4F429-4EA4-529C-9B1F-02EFEC03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85F7-2504-6D5A-AD1A-9157080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1E67-B63A-5FBB-72E5-BCB1F25B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B4453-3AF7-5767-A5AD-E020A4E6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5EE47-8201-4EDA-CBD2-2CDF00C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9615-1DD8-4A36-0591-DD9BBD51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FFF2-9EB8-9BB2-7A6F-568E647B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56E4-5211-EA0C-BBE6-14644A76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42F3-B3CF-6B54-7276-BF0DA163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C3BE-4801-30B0-0335-05FF8E22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7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BC848-7EB9-3B7E-5E10-E2F6A779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0FC80-AF4F-D8A1-1434-43C3233A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567E5-BE72-D58B-A770-7058AA89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7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8DD7-679D-335F-AF6D-EB924112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E93F-7E95-AFB5-FBBA-4D2EBCD0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ABA0B-3D97-552A-FA63-3709FF7DE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9514-DE62-4BB9-F15A-8BD87DFC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CFF9D-F997-A2BF-462E-206DBCD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16689-7455-75AE-211B-603CB9D1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0971-A144-CDC7-2012-C099BFA4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6F37-4ACF-CD5D-0D97-B2820715E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98B2D-A2BF-A20A-A19A-850835D81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37D40-D3AE-F224-C6EB-7CC5BACD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DA752-2588-24FC-AC7E-FA494CA3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65226-B15C-AB02-0A64-0599AD9B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7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EF0B-447F-8F3C-88D1-9449F7F4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E1DC7-F7C6-8DFF-DE5F-7D22B9C11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FFC26-75D0-8C31-D117-A340B717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8DFB8-CEA4-34A5-2ED7-A570CB53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5C4A-6953-78B2-38E3-8DFE90B8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B03BC-BB8E-7E2D-9DA8-C31DF78FE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C19A3-1E94-2602-69BB-2C144E533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DE437-9EA2-CE39-A1E8-06EF8699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60F5-3D92-15FD-AD6C-86F2569A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559DF-B98C-9AAB-E4DA-9AC6D2D2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9586-DCE6-88F8-A7A4-F4E1C028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557A7-954E-2620-C74F-14BC4A00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0FC4-0659-800C-975B-B00B679A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C8FC-8379-AF36-5540-7107CA31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53D78-12D3-4550-2335-5BA07C7C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4D95-BEB6-0AEA-7511-A35A0F9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E996-22E1-3AB0-7E07-5EBAABED8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495C8-6285-056F-512F-C3EE7F34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4106-8184-891D-F368-ACE4DFDE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0CA89-73B2-C9AD-CBC8-6655F59D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83F1E-1B43-816D-8CFC-39F017D4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B942-9820-69EE-5D55-80C91DB3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E9FBE-9E4F-226E-A21D-5BDE58F01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CF3A9-9C53-159E-8FF5-998198157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3E1EF-E2AC-C703-FB7E-232B5E3B7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38E42-ADA1-F08E-8651-52A779285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9D91A-C5F6-C133-4C9F-214EFDF0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AF8F6-20E7-7570-F905-F31AB6BE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F5DFB-C180-878C-263F-0A45252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7629-D421-7C83-0658-F70F0BD8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3F056-2934-5EB7-E8BF-16D837F3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32EE-CD61-3CCF-0921-A8E206AD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1FFC3-EEF5-A78A-D930-EF71ABDA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F5A06-F353-663D-97D3-C0CD86F1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BD5C1-3575-DF12-94D8-0DFAC765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19D1E-5BC4-FDC0-02FF-187969DF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F2CB-B2F5-58D7-C30D-8DD2D5A7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33C6D-245D-B1C5-9E91-3BA010BC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B689E-B85C-5E18-333C-AC531AC3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A644D-94D2-ED72-85C6-0F51EE3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48644-AC63-616D-065A-82DB5EB5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ECEB2-081B-06FD-A879-78A5E979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0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E74-ADFB-6133-B6C1-2AEF4537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CADDE-44CE-57F4-45B2-7910D4D0C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1A6E2-CD29-B062-1996-011498408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E5CC-6A7C-C949-E674-E31F0537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5D4DA-14A5-1D26-19FC-3239EFC8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93F29-D32F-DA26-043A-3A55CD0B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84145-02C6-1077-F505-E4053636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36597-6F6E-528A-CAF2-0F6C176B4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77569-9B1E-9895-C953-5DBC579D4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AD0D8-1B3C-439D-949C-46265E27E32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A7D4-6090-F090-E7D0-5E7C1C46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FCC43-6F3D-A6DD-B506-D5F6EF7C1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B0B610-3296-4B42-8E34-484D438D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343EEE-83A5-B7D7-98B9-EA9334C2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633E6-68BC-811F-E186-B1987E90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2FE91-339B-B7F3-8A2F-80EF59743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924A58-C1EB-4E6C-AED3-1FF5C5D53D7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A10B-97D0-2566-8E7E-949EC3CA8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3AD1-437A-6572-5281-07EF51E8F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B03CA-2D75-49A8-9136-52C58F79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pcblog.cpc.unc.edu/2021/11/09/innovation-how-to-collect-dried-blood-spots-in-rural-area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emf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3501-5653-DF47-47AA-F511E64AF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0437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Long-term effects on households and adult children of Malawi’s National Cash Transfer Program</a:t>
            </a:r>
            <a:br>
              <a:rPr lang="en-US" sz="3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 (Body CS)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74DE-CE89-05BC-F8B4-1F3AE1E39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225673"/>
          </a:xfrm>
        </p:spPr>
        <p:txBody>
          <a:bodyPr>
            <a:normAutofit/>
          </a:bodyPr>
          <a:lstStyle/>
          <a:p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PhD students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Paul Sirma, Marwa Ibrahim, Audrey Pereira, Dharini Bhatia, Juba Kafumba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</a:b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Faculty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Sudhanshu Handa, Maxton Tsoka,  Joseph Chunga, Clare Barrington, Allison Aiello, Carolyn Halpern, Gustavo Angeles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</a:b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Project Manager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Susana Fajardo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November 2024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 (Body CS)"/>
            </a:endParaRPr>
          </a:p>
          <a:p>
            <a:endParaRPr lang="en-US" dirty="0"/>
          </a:p>
        </p:txBody>
      </p:sp>
      <p:pic>
        <p:nvPicPr>
          <p:cNvPr id="5" name="Picture 4" descr="A green and yellow map with arrows&#10;&#10;Description automatically generated">
            <a:extLst>
              <a:ext uri="{FF2B5EF4-FFF2-40B4-BE49-F238E27FC236}">
                <a16:creationId xmlns:a16="http://schemas.microsoft.com/office/drawing/2014/main" id="{A5038B8A-E0D1-45D2-8728-81FD226B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15" y="5155984"/>
            <a:ext cx="2149364" cy="13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6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82717-B737-FD57-4F1F-8B649001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5" y="1117679"/>
            <a:ext cx="10416419" cy="5855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7D7A5-A782-5BF8-16B8-C5363E05035D}"/>
              </a:ext>
            </a:extLst>
          </p:cNvPr>
          <p:cNvSpPr txBox="1"/>
          <p:nvPr/>
        </p:nvSpPr>
        <p:spPr>
          <a:xfrm>
            <a:off x="742870" y="43195"/>
            <a:ext cx="10038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High dependency ratio leads to fewer able-bodied</a:t>
            </a:r>
          </a:p>
          <a:p>
            <a:r>
              <a:rPr lang="en-US" sz="3600" dirty="0"/>
              <a:t> members in eligible households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C41C24-A903-742A-9F22-E8601180698A}"/>
              </a:ext>
            </a:extLst>
          </p:cNvPr>
          <p:cNvSpPr/>
          <p:nvPr/>
        </p:nvSpPr>
        <p:spPr>
          <a:xfrm>
            <a:off x="1809945" y="2229439"/>
            <a:ext cx="1791093" cy="13244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3AB741-9738-0FC3-C0D1-65AFCF074C15}"/>
              </a:ext>
            </a:extLst>
          </p:cNvPr>
          <p:cNvSpPr/>
          <p:nvPr/>
        </p:nvSpPr>
        <p:spPr>
          <a:xfrm>
            <a:off x="6924870" y="4153489"/>
            <a:ext cx="1791093" cy="13244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B650-B97F-2642-9AEE-B45740AE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37"/>
            <a:ext cx="10515600" cy="9926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SCTP households have more specific vulnerabilities than typical ultra-poor </a:t>
            </a:r>
            <a:r>
              <a:rPr lang="en-US" sz="3600" dirty="0" err="1"/>
              <a:t>housheold</a:t>
            </a:r>
            <a:endParaRPr lang="en-US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282D0D-A53A-DE07-6724-22E27C3AE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904774"/>
              </p:ext>
            </p:extLst>
          </p:nvPr>
        </p:nvGraphicFramePr>
        <p:xfrm>
          <a:off x="655781" y="1339273"/>
          <a:ext cx="10843491" cy="525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7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6731-122B-C3A8-A6A3-246374B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of original study sample funded by NIH (R01AG061437) (2019-2024)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034A8-D3D6-DE9A-C963-8D2B55D5C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825625"/>
            <a:ext cx="1068628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 1: Did the extra three years of cash confer a permanent advantage to the early T group?</a:t>
            </a:r>
          </a:p>
          <a:p>
            <a:r>
              <a:rPr lang="en-US" dirty="0"/>
              <a:t>Aim 2: Are there effects on the immune system? (led by Co-I Allison Aiello) </a:t>
            </a:r>
            <a:r>
              <a:rPr lang="en-US" b="1" dirty="0">
                <a:solidFill>
                  <a:schemeClr val="accent2"/>
                </a:solidFill>
              </a:rPr>
              <a:t>(we were matched by Barbara Entwisle)</a:t>
            </a:r>
          </a:p>
          <a:p>
            <a:r>
              <a:rPr lang="en-US" dirty="0"/>
              <a:t>Aim 3: What impacts on the transition to adulthood among young adult children?</a:t>
            </a:r>
          </a:p>
          <a:p>
            <a:endParaRPr lang="en-US" dirty="0"/>
          </a:p>
          <a:p>
            <a:r>
              <a:rPr lang="en-US" dirty="0"/>
              <a:t>The follow-up surveys</a:t>
            </a:r>
          </a:p>
          <a:p>
            <a:pPr lvl="1"/>
            <a:r>
              <a:rPr lang="en-US" dirty="0"/>
              <a:t>2021 – reinterviewed households</a:t>
            </a:r>
          </a:p>
          <a:p>
            <a:pPr lvl="1"/>
            <a:r>
              <a:rPr lang="en-US" dirty="0"/>
              <a:t>2022 – reinterviewed young adults who were age 13-19 at baseline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4F81-E3C1-A3AF-53A6-8C8DAC02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Follow-up in 2021 - attrition 9 percent by, not selective (balance preserved across T and 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98E5BA-E5E7-3155-313E-66CC08D70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81554"/>
              </p:ext>
            </p:extLst>
          </p:nvPr>
        </p:nvGraphicFramePr>
        <p:xfrm>
          <a:off x="838200" y="2815151"/>
          <a:ext cx="105156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3920">
                  <a:extLst>
                    <a:ext uri="{9D8B030D-6E8A-4147-A177-3AD203B41FA5}">
                      <a16:colId xmlns:a16="http://schemas.microsoft.com/office/drawing/2014/main" val="1464435286"/>
                    </a:ext>
                  </a:extLst>
                </a:gridCol>
                <a:gridCol w="1574276">
                  <a:extLst>
                    <a:ext uri="{9D8B030D-6E8A-4147-A177-3AD203B41FA5}">
                      <a16:colId xmlns:a16="http://schemas.microsoft.com/office/drawing/2014/main" val="495606143"/>
                    </a:ext>
                  </a:extLst>
                </a:gridCol>
                <a:gridCol w="1814660">
                  <a:extLst>
                    <a:ext uri="{9D8B030D-6E8A-4147-A177-3AD203B41FA5}">
                      <a16:colId xmlns:a16="http://schemas.microsoft.com/office/drawing/2014/main" val="2450653660"/>
                    </a:ext>
                  </a:extLst>
                </a:gridCol>
                <a:gridCol w="1508288">
                  <a:extLst>
                    <a:ext uri="{9D8B030D-6E8A-4147-A177-3AD203B41FA5}">
                      <a16:colId xmlns:a16="http://schemas.microsoft.com/office/drawing/2014/main" val="1476106571"/>
                    </a:ext>
                  </a:extLst>
                </a:gridCol>
                <a:gridCol w="3284456">
                  <a:extLst>
                    <a:ext uri="{9D8B030D-6E8A-4147-A177-3AD203B41FA5}">
                      <a16:colId xmlns:a16="http://schemas.microsoft.com/office/drawing/2014/main" val="3519452119"/>
                    </a:ext>
                  </a:extLst>
                </a:gridCol>
              </a:tblGrid>
              <a:tr h="311373">
                <a:tc gridSpan="5">
                  <a:txBody>
                    <a:bodyPr/>
                    <a:lstStyle/>
                    <a:p>
                      <a:r>
                        <a:rPr lang="en-US" sz="2400" dirty="0"/>
                        <a:t>Sample sizes and attrition rates by wave and study arm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09860"/>
                  </a:ext>
                </a:extLst>
              </a:tr>
              <a:tr h="408816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Attrition from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79449"/>
                  </a:ext>
                </a:extLst>
              </a:tr>
              <a:tr h="408816">
                <a:tc>
                  <a:txBody>
                    <a:bodyPr/>
                    <a:lstStyle/>
                    <a:p>
                      <a:r>
                        <a:rPr lang="en-US" sz="2400" dirty="0"/>
                        <a:t>2013 (baseline)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73112"/>
                  </a:ext>
                </a:extLst>
              </a:tr>
              <a:tr h="408816">
                <a:tc>
                  <a:txBody>
                    <a:bodyPr/>
                    <a:lstStyle/>
                    <a:p>
                      <a:r>
                        <a:rPr lang="en-US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65850"/>
                  </a:ext>
                </a:extLst>
              </a:tr>
              <a:tr h="408816">
                <a:tc>
                  <a:txBody>
                    <a:bodyPr/>
                    <a:lstStyle/>
                    <a:p>
                      <a:r>
                        <a:rPr lang="en-US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7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86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A5BF9D-E420-7A68-18E7-FA8212A068E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261528"/>
              </p:ext>
            </p:extLst>
          </p:nvPr>
        </p:nvGraphicFramePr>
        <p:xfrm>
          <a:off x="598602" y="1187777"/>
          <a:ext cx="10689995" cy="5103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5686">
                  <a:extLst>
                    <a:ext uri="{9D8B030D-6E8A-4147-A177-3AD203B41FA5}">
                      <a16:colId xmlns:a16="http://schemas.microsoft.com/office/drawing/2014/main" val="1943941167"/>
                    </a:ext>
                  </a:extLst>
                </a:gridCol>
                <a:gridCol w="1729758">
                  <a:extLst>
                    <a:ext uri="{9D8B030D-6E8A-4147-A177-3AD203B41FA5}">
                      <a16:colId xmlns:a16="http://schemas.microsoft.com/office/drawing/2014/main" val="1085906552"/>
                    </a:ext>
                  </a:extLst>
                </a:gridCol>
                <a:gridCol w="1657883">
                  <a:extLst>
                    <a:ext uri="{9D8B030D-6E8A-4147-A177-3AD203B41FA5}">
                      <a16:colId xmlns:a16="http://schemas.microsoft.com/office/drawing/2014/main" val="928246069"/>
                    </a:ext>
                  </a:extLst>
                </a:gridCol>
                <a:gridCol w="1666668">
                  <a:extLst>
                    <a:ext uri="{9D8B030D-6E8A-4147-A177-3AD203B41FA5}">
                      <a16:colId xmlns:a16="http://schemas.microsoft.com/office/drawing/2014/main" val="468560547"/>
                    </a:ext>
                  </a:extLst>
                </a:gridCol>
              </a:tblGrid>
              <a:tr h="392576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Baseline means for households remaining in sample in 2021 (panel)</a:t>
                      </a: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678350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Treated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95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142561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consumption pc (Mk)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41,698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44,696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7275877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food consumption pc (Mk)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32,085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34,533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3494913133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worry about food (last 4 weeks)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0.146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1453585422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meals per day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1067619480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Raised goats, sheep, or chicken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2272396129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outstanding loan (last 12 months)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620.519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563.850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2786886561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outstanding credit debt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152.678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165.310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3739930368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value of crop harvest (MWK)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18,454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20,062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992891728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a NFE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/>
                </a:tc>
                <a:extLst>
                  <a:ext uri="{0D108BD9-81ED-4DB2-BD59-A6C34878D82A}">
                    <a16:rowId xmlns:a16="http://schemas.microsoft.com/office/drawing/2014/main" val="661928636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life index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18.199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17.584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13499"/>
                  </a:ext>
                </a:extLst>
              </a:tr>
              <a:tr h="392576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observations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1677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742" marR="8874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68165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0B2F8F-B6A9-CFA4-8D40-BC0EA8C0597C}"/>
              </a:ext>
            </a:extLst>
          </p:cNvPr>
          <p:cNvSpPr txBox="1"/>
          <p:nvPr/>
        </p:nvSpPr>
        <p:spPr>
          <a:xfrm>
            <a:off x="900260" y="227657"/>
            <a:ext cx="9635202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Baseline balance maintained in 2021 indicating no differential attrition</a:t>
            </a:r>
          </a:p>
        </p:txBody>
      </p:sp>
    </p:spTree>
    <p:extLst>
      <p:ext uri="{BB962C8B-B14F-4D97-AF65-F5344CB8AC3E}">
        <p14:creationId xmlns:p14="http://schemas.microsoft.com/office/powerpoint/2010/main" val="286993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9914-8FEF-DA94-3B20-7674D4E5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765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Aim 1: Impact on households of an extra three years of transfer receipt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C7B0-31A6-A1F0-4A9C-645FE2D3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the three extra years of cash confer any long-term advantage?</a:t>
            </a:r>
          </a:p>
          <a:p>
            <a:pPr lvl="1"/>
            <a:r>
              <a:rPr lang="en-US" dirty="0"/>
              <a:t>Strong productive effects + multiplier suggests this could be likely</a:t>
            </a:r>
          </a:p>
          <a:p>
            <a:pPr lvl="1"/>
            <a:r>
              <a:rPr lang="en-US" dirty="0"/>
              <a:t>Extremely low base + labor-constraints may place ceiling on further growth</a:t>
            </a:r>
          </a:p>
          <a:p>
            <a:pPr lvl="1"/>
            <a:r>
              <a:rPr lang="en-US" dirty="0"/>
              <a:t>Overall context is harsh: rainfed agriculture, few linkages, no wage labor</a:t>
            </a:r>
          </a:p>
          <a:p>
            <a:pPr lvl="1"/>
            <a:endParaRPr lang="en-US" dirty="0"/>
          </a:p>
          <a:p>
            <a:r>
              <a:rPr lang="en-US" dirty="0"/>
              <a:t>If convergence, what does it look like (catch-up or ceiling)?</a:t>
            </a:r>
          </a:p>
          <a:p>
            <a:endParaRPr lang="en-US" dirty="0"/>
          </a:p>
          <a:p>
            <a:r>
              <a:rPr lang="en-US" dirty="0"/>
              <a:t>If permanent advantage, how and who?</a:t>
            </a:r>
          </a:p>
        </p:txBody>
      </p:sp>
    </p:spTree>
    <p:extLst>
      <p:ext uri="{BB962C8B-B14F-4D97-AF65-F5344CB8AC3E}">
        <p14:creationId xmlns:p14="http://schemas.microsoft.com/office/powerpoint/2010/main" val="78965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pot on a fire">
            <a:extLst>
              <a:ext uri="{FF2B5EF4-FFF2-40B4-BE49-F238E27FC236}">
                <a16:creationId xmlns:a16="http://schemas.microsoft.com/office/drawing/2014/main" id="{5CBDF84A-A9AF-9A54-1FB0-DCFB2A64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593"/>
            <a:ext cx="6234111" cy="3611769"/>
          </a:xfrm>
          <a:prstGeom prst="rect">
            <a:avLst/>
          </a:prstGeom>
        </p:spPr>
      </p:pic>
      <p:pic>
        <p:nvPicPr>
          <p:cNvPr id="5" name="Picture 4" descr="A large pot on a fire&#10;&#10;Description automatically generated">
            <a:extLst>
              <a:ext uri="{FF2B5EF4-FFF2-40B4-BE49-F238E27FC236}">
                <a16:creationId xmlns:a16="http://schemas.microsoft.com/office/drawing/2014/main" id="{763C2D26-F950-6D8F-24F8-380EC0777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0"/>
            <a:ext cx="6643333" cy="3357563"/>
          </a:xfrm>
          <a:prstGeom prst="rect">
            <a:avLst/>
          </a:prstGeom>
        </p:spPr>
      </p:pic>
      <p:pic>
        <p:nvPicPr>
          <p:cNvPr id="7" name="Picture 6" descr="A pot on a fire pit&#10;&#10;Description automatically generated">
            <a:extLst>
              <a:ext uri="{FF2B5EF4-FFF2-40B4-BE49-F238E27FC236}">
                <a16:creationId xmlns:a16="http://schemas.microsoft.com/office/drawing/2014/main" id="{BE744DFC-7E36-CD15-6409-A28C153D1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2" y="2805112"/>
            <a:ext cx="5957887" cy="3905250"/>
          </a:xfrm>
          <a:prstGeom prst="rect">
            <a:avLst/>
          </a:prstGeom>
        </p:spPr>
      </p:pic>
      <p:pic>
        <p:nvPicPr>
          <p:cNvPr id="9" name="Picture 8" descr="A water pouring into a pot">
            <a:extLst>
              <a:ext uri="{FF2B5EF4-FFF2-40B4-BE49-F238E27FC236}">
                <a16:creationId xmlns:a16="http://schemas.microsoft.com/office/drawing/2014/main" id="{1CFAC653-8439-F857-F8F6-1A298697C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3" y="23812"/>
            <a:ext cx="6020942" cy="3024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10D585-0662-BD79-6E77-6A41D2965AB0}"/>
              </a:ext>
            </a:extLst>
          </p:cNvPr>
          <p:cNvSpPr txBox="1"/>
          <p:nvPr/>
        </p:nvSpPr>
        <p:spPr>
          <a:xfrm>
            <a:off x="2613298" y="6064031"/>
            <a:ext cx="713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Very popular non-farm enterprise</a:t>
            </a:r>
          </a:p>
        </p:txBody>
      </p:sp>
    </p:spTree>
    <p:extLst>
      <p:ext uri="{BB962C8B-B14F-4D97-AF65-F5344CB8AC3E}">
        <p14:creationId xmlns:p14="http://schemas.microsoft.com/office/powerpoint/2010/main" val="190726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7578-678A-0280-AABD-B15ACB6E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07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Statistical approach replicates Handa et al </a:t>
            </a:r>
            <a:r>
              <a:rPr lang="en-US" sz="3600" u="sng" dirty="0"/>
              <a:t>DPR</a:t>
            </a:r>
            <a:r>
              <a:rPr lang="en-US" sz="3600" dirty="0"/>
              <a:t> 2022 in order to compare impacts in 2015 vs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B6E6-1B40-7563-0C63-F70EBB024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690688"/>
            <a:ext cx="10791825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indicator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z-score by subtracting the C mean and dividing by C SD at each wave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variables have a mean 0 and standard deviation of 1 at each wave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variables coded so that higher value correspond to better outcomes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create eight domain indexes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Equally weight averages of all z-score indicators in that domain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calculate the z-score for each index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Difference-in-differences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two cases we don’t have baseline and use single-difference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Parsimonious set of control variables included, all measured at baseline + strata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Clustered SEs,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-Bonferroni adjustment for multiple hypothesis testing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3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724038-BA9A-AFD2-878E-7D820F2B8FE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882595"/>
              </p:ext>
            </p:extLst>
          </p:nvPr>
        </p:nvGraphicFramePr>
        <p:xfrm>
          <a:off x="621136" y="433592"/>
          <a:ext cx="11114606" cy="636797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867862">
                  <a:extLst>
                    <a:ext uri="{9D8B030D-6E8A-4147-A177-3AD203B41FA5}">
                      <a16:colId xmlns:a16="http://schemas.microsoft.com/office/drawing/2014/main" val="3257895888"/>
                    </a:ext>
                  </a:extLst>
                </a:gridCol>
                <a:gridCol w="1205922">
                  <a:extLst>
                    <a:ext uri="{9D8B030D-6E8A-4147-A177-3AD203B41FA5}">
                      <a16:colId xmlns:a16="http://schemas.microsoft.com/office/drawing/2014/main" val="3322574223"/>
                    </a:ext>
                  </a:extLst>
                </a:gridCol>
                <a:gridCol w="1622157">
                  <a:extLst>
                    <a:ext uri="{9D8B030D-6E8A-4147-A177-3AD203B41FA5}">
                      <a16:colId xmlns:a16="http://schemas.microsoft.com/office/drawing/2014/main" val="651185898"/>
                    </a:ext>
                  </a:extLst>
                </a:gridCol>
                <a:gridCol w="1418665">
                  <a:extLst>
                    <a:ext uri="{9D8B030D-6E8A-4147-A177-3AD203B41FA5}">
                      <a16:colId xmlns:a16="http://schemas.microsoft.com/office/drawing/2014/main" val="3409480204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Domains and indicators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2013 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2015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2021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76407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Consumption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5762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Food security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52518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Does not (or rarely) worry about food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197665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Number of meals per day in the household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801464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Assets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861474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Livestock index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038881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Productive assets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30755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Domestic assets 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54398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Finance &amp; debt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86285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Any savings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23753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Amount saved 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703519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Reduction in the total outstanding debt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09502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Income &amp; revenue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03567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Value of harvest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52242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Operating a non-farm enterprise (NFE)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204905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Revenues from NFEs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54905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6442252-FF48-73AB-9C5F-997B15FCB3F0}"/>
              </a:ext>
            </a:extLst>
          </p:cNvPr>
          <p:cNvSpPr/>
          <p:nvPr/>
        </p:nvSpPr>
        <p:spPr>
          <a:xfrm>
            <a:off x="7797800" y="3429000"/>
            <a:ext cx="635000" cy="38735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AB86C1-9EFD-FBE4-BEB0-74BE8DAE1E2A}"/>
              </a:ext>
            </a:extLst>
          </p:cNvPr>
          <p:cNvSpPr/>
          <p:nvPr/>
        </p:nvSpPr>
        <p:spPr>
          <a:xfrm>
            <a:off x="7778750" y="4222750"/>
            <a:ext cx="635000" cy="7239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1E29C6-EF2E-D0CC-CCE9-3327E58CF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95626"/>
              </p:ext>
            </p:extLst>
          </p:nvPr>
        </p:nvGraphicFramePr>
        <p:xfrm>
          <a:off x="452438" y="219076"/>
          <a:ext cx="10963275" cy="619779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081962">
                  <a:extLst>
                    <a:ext uri="{9D8B030D-6E8A-4147-A177-3AD203B41FA5}">
                      <a16:colId xmlns:a16="http://schemas.microsoft.com/office/drawing/2014/main" val="2106992606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76165411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209929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489299913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Domains and indicators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97945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Subjective well-being (WHO)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0272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most ways my life is close to ideal 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15193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conditions in my life are excellent 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00436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Satisfied with my life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61617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gotten the important things I want in life 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01683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 could live my life over, I would change almost nothing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0581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feel positive about my future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918895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generally feel happy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44914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satisfied with my health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26368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Schooling (aged 5-17) 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12222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Attends school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118232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needs (ages 5-17)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1393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a pair of shoes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221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at least two sets of clothes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1185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a blanket (either shared or owned)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70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17B068-BA21-9EAD-DAD5-E580199BFB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A67D7-3B0D-23B4-E802-2905101AA41D}"/>
              </a:ext>
            </a:extLst>
          </p:cNvPr>
          <p:cNvSpPr txBox="1"/>
          <p:nvPr/>
        </p:nvSpPr>
        <p:spPr>
          <a:xfrm>
            <a:off x="2538919" y="93493"/>
            <a:ext cx="5140647" cy="954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Transfer Project</a:t>
            </a:r>
          </a:p>
          <a:p>
            <a:r>
              <a:rPr lang="en-US" sz="2800" b="1" dirty="0"/>
              <a:t>https://transfer.cpc.unc.edu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42322-D9C4-207B-FBF7-7ABC70284820}"/>
              </a:ext>
            </a:extLst>
          </p:cNvPr>
          <p:cNvSpPr txBox="1"/>
          <p:nvPr/>
        </p:nvSpPr>
        <p:spPr>
          <a:xfrm>
            <a:off x="8451273" y="3706238"/>
            <a:ext cx="3676072" cy="9233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Research initiative to measure</a:t>
            </a:r>
          </a:p>
          <a:p>
            <a:r>
              <a:rPr lang="en-US" b="1" dirty="0"/>
              <a:t>broad impacts of cash transfers</a:t>
            </a:r>
          </a:p>
          <a:p>
            <a:r>
              <a:rPr lang="en-US" b="1" dirty="0"/>
              <a:t>in SSA</a:t>
            </a:r>
          </a:p>
        </p:txBody>
      </p:sp>
    </p:spTree>
    <p:extLst>
      <p:ext uri="{BB962C8B-B14F-4D97-AF65-F5344CB8AC3E}">
        <p14:creationId xmlns:p14="http://schemas.microsoft.com/office/powerpoint/2010/main" val="377519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E8D1C-5ED2-3D88-993D-349F85870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939801"/>
            <a:ext cx="10734675" cy="6024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AAC37F-CF76-2F49-0C23-6384B80FB216}"/>
              </a:ext>
            </a:extLst>
          </p:cNvPr>
          <p:cNvSpPr txBox="1"/>
          <p:nvPr/>
        </p:nvSpPr>
        <p:spPr>
          <a:xfrm>
            <a:off x="454583" y="152401"/>
            <a:ext cx="1117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every domain index, the original program impact in 2015 disappears by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5CC9A-A523-DBE2-1D28-94D9FEF20922}"/>
              </a:ext>
            </a:extLst>
          </p:cNvPr>
          <p:cNvSpPr txBox="1"/>
          <p:nvPr/>
        </p:nvSpPr>
        <p:spPr>
          <a:xfrm>
            <a:off x="2159000" y="6330950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Single difference</a:t>
            </a:r>
          </a:p>
        </p:txBody>
      </p:sp>
    </p:spTree>
    <p:extLst>
      <p:ext uri="{BB962C8B-B14F-4D97-AF65-F5344CB8AC3E}">
        <p14:creationId xmlns:p14="http://schemas.microsoft.com/office/powerpoint/2010/main" val="289474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DEE12-8752-2491-4FA0-12B358E34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9" y="1022880"/>
            <a:ext cx="9801225" cy="592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DB2CC7-2717-6C43-F43C-CF9988E3D778}"/>
              </a:ext>
            </a:extLst>
          </p:cNvPr>
          <p:cNvSpPr/>
          <p:nvPr/>
        </p:nvSpPr>
        <p:spPr>
          <a:xfrm>
            <a:off x="5019675" y="6519863"/>
            <a:ext cx="604838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7B459-05E1-ACD1-0EC8-DC75E0DC4C34}"/>
              </a:ext>
            </a:extLst>
          </p:cNvPr>
          <p:cNvSpPr/>
          <p:nvPr/>
        </p:nvSpPr>
        <p:spPr>
          <a:xfrm>
            <a:off x="6462713" y="6548438"/>
            <a:ext cx="604838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C1670-C58C-14A1-652B-6F9094E865E7}"/>
              </a:ext>
            </a:extLst>
          </p:cNvPr>
          <p:cNvSpPr txBox="1"/>
          <p:nvPr/>
        </p:nvSpPr>
        <p:spPr>
          <a:xfrm>
            <a:off x="4146940" y="6454259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                  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D83A-636D-B3C5-D4B8-726558CA0508}"/>
              </a:ext>
            </a:extLst>
          </p:cNvPr>
          <p:cNvSpPr txBox="1"/>
          <p:nvPr/>
        </p:nvSpPr>
        <p:spPr>
          <a:xfrm>
            <a:off x="1256175" y="185738"/>
            <a:ext cx="897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Original T continues to show improvement, original C catches up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D80F00-DF81-08F9-E2A4-8A660F69A266}"/>
              </a:ext>
            </a:extLst>
          </p:cNvPr>
          <p:cNvSpPr/>
          <p:nvPr/>
        </p:nvSpPr>
        <p:spPr>
          <a:xfrm>
            <a:off x="3230032" y="4914899"/>
            <a:ext cx="249768" cy="6053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539B134-4617-3D3A-4AA1-15BB0987E62A}"/>
              </a:ext>
            </a:extLst>
          </p:cNvPr>
          <p:cNvSpPr/>
          <p:nvPr/>
        </p:nvSpPr>
        <p:spPr>
          <a:xfrm>
            <a:off x="4461932" y="4669367"/>
            <a:ext cx="249768" cy="177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ECB91DD-ED08-0FAA-BEBE-67F1F56B5EF0}"/>
              </a:ext>
            </a:extLst>
          </p:cNvPr>
          <p:cNvSpPr/>
          <p:nvPr/>
        </p:nvSpPr>
        <p:spPr>
          <a:xfrm>
            <a:off x="8183032" y="4914899"/>
            <a:ext cx="249768" cy="4487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2B583-1F43-47CA-C61F-19D27347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4" y="1538447"/>
            <a:ext cx="9758589" cy="550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99E81-0353-20D1-6415-5D601A1317C3}"/>
              </a:ext>
            </a:extLst>
          </p:cNvPr>
          <p:cNvSpPr txBox="1"/>
          <p:nvPr/>
        </p:nvSpPr>
        <p:spPr>
          <a:xfrm>
            <a:off x="166204" y="46198"/>
            <a:ext cx="12060546" cy="1569660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-Households are labor-constrained, recipients are elderly (mean age 55 years)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-Time discounting (green line) seems higher among older recipients – more myopic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-We do see larger productive impacts among younger recipients in 2015, persists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livestock only in 2021</a:t>
            </a:r>
          </a:p>
        </p:txBody>
      </p:sp>
    </p:spTree>
    <p:extLst>
      <p:ext uri="{BB962C8B-B14F-4D97-AF65-F5344CB8AC3E}">
        <p14:creationId xmlns:p14="http://schemas.microsoft.com/office/powerpoint/2010/main" val="45704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1420-592F-6F96-7531-8BD14D4C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6" y="273685"/>
            <a:ext cx="10692384" cy="1024763"/>
          </a:xfrm>
        </p:spPr>
        <p:txBody>
          <a:bodyPr>
            <a:normAutofit/>
          </a:bodyPr>
          <a:lstStyle/>
          <a:p>
            <a:r>
              <a:rPr lang="en-US" sz="3600" dirty="0"/>
              <a:t>Aim 3: Transition to adulthood (next generation effects)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0A19-79B3-9210-641A-77FC7FDD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384" cy="4351338"/>
          </a:xfrm>
        </p:spPr>
        <p:txBody>
          <a:bodyPr/>
          <a:lstStyle/>
          <a:p>
            <a:r>
              <a:rPr lang="en-US" dirty="0"/>
              <a:t>At baseline we fielded a ‘youth module’ for up to three residents aged 13-19 years; followed up in 2014 and 2015</a:t>
            </a:r>
          </a:p>
          <a:p>
            <a:r>
              <a:rPr lang="en-US" dirty="0"/>
              <a:t>Went back to reinterview these youth in 2022, now aged 22-28 </a:t>
            </a:r>
          </a:p>
          <a:p>
            <a:endParaRPr lang="en-US" dirty="0"/>
          </a:p>
          <a:p>
            <a:r>
              <a:rPr lang="en-US" dirty="0"/>
              <a:t>Target list of 3,007 young people, managed to interview 2124 (71%)</a:t>
            </a:r>
          </a:p>
          <a:p>
            <a:pPr lvl="1"/>
            <a:r>
              <a:rPr lang="en-US" dirty="0"/>
              <a:t>More likely to interview women; less likely to interview those who moved out of the village</a:t>
            </a:r>
          </a:p>
          <a:p>
            <a:pPr lvl="1"/>
            <a:r>
              <a:rPr lang="en-US" dirty="0"/>
              <a:t>No differential attrition</a:t>
            </a:r>
          </a:p>
        </p:txBody>
      </p:sp>
    </p:spTree>
    <p:extLst>
      <p:ext uri="{BB962C8B-B14F-4D97-AF65-F5344CB8AC3E}">
        <p14:creationId xmlns:p14="http://schemas.microsoft.com/office/powerpoint/2010/main" val="164494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6599-312D-5208-DC7A-B8AE481A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baseline characteristics of the panel: Y = B</a:t>
            </a:r>
            <a:r>
              <a:rPr lang="en-US" baseline="-25000" dirty="0"/>
              <a:t>0</a:t>
            </a:r>
            <a:r>
              <a:rPr lang="en-US" dirty="0"/>
              <a:t> + B</a:t>
            </a:r>
            <a:r>
              <a:rPr lang="en-US" baseline="-25000" dirty="0"/>
              <a:t>1</a:t>
            </a:r>
            <a:r>
              <a:rPr lang="en-US" dirty="0"/>
              <a:t>*T + </a:t>
            </a:r>
            <a:r>
              <a:rPr lang="en-US" dirty="0" err="1"/>
              <a:t>u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2AAAD-DD34-7AE8-BF22-95C0B8157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122781"/>
              </p:ext>
            </p:extLst>
          </p:nvPr>
        </p:nvGraphicFramePr>
        <p:xfrm>
          <a:off x="374904" y="2216943"/>
          <a:ext cx="11594593" cy="44993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00917">
                  <a:extLst>
                    <a:ext uri="{9D8B030D-6E8A-4147-A177-3AD203B41FA5}">
                      <a16:colId xmlns:a16="http://schemas.microsoft.com/office/drawing/2014/main" val="2014523694"/>
                    </a:ext>
                  </a:extLst>
                </a:gridCol>
                <a:gridCol w="2664912">
                  <a:extLst>
                    <a:ext uri="{9D8B030D-6E8A-4147-A177-3AD203B41FA5}">
                      <a16:colId xmlns:a16="http://schemas.microsoft.com/office/drawing/2014/main" val="2225857302"/>
                    </a:ext>
                  </a:extLst>
                </a:gridCol>
                <a:gridCol w="1223425">
                  <a:extLst>
                    <a:ext uri="{9D8B030D-6E8A-4147-A177-3AD203B41FA5}">
                      <a16:colId xmlns:a16="http://schemas.microsoft.com/office/drawing/2014/main" val="3143942270"/>
                    </a:ext>
                  </a:extLst>
                </a:gridCol>
                <a:gridCol w="2205339">
                  <a:extLst>
                    <a:ext uri="{9D8B030D-6E8A-4147-A177-3AD203B41FA5}">
                      <a16:colId xmlns:a16="http://schemas.microsoft.com/office/drawing/2014/main" val="406520783"/>
                    </a:ext>
                  </a:extLst>
                </a:gridCol>
              </a:tblGrid>
              <a:tr h="30824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Variables (Y)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baseline="-25000" dirty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 (Difference between T and C)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p-value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baseline="-25000" dirty="0">
                          <a:effectLst/>
                        </a:rPr>
                        <a:t>0</a:t>
                      </a:r>
                    </a:p>
                    <a:p>
                      <a:pPr marL="0" marR="0" algn="ctr"/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(Mean for C group)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7742449"/>
                  </a:ext>
                </a:extLst>
              </a:tr>
              <a:tr h="205497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9068131"/>
                  </a:ext>
                </a:extLst>
              </a:tr>
              <a:tr h="282558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Head literate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-0.04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0.26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9402534"/>
                  </a:ext>
                </a:extLst>
              </a:tr>
              <a:tr h="295402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Head’s age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0.78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0.72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53.66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3391715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Head is widowed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0.02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0.60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0.38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8554467"/>
                  </a:ext>
                </a:extLst>
              </a:tr>
              <a:tr h="359619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Head never married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0.00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0.89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  0.04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7741711"/>
                  </a:ext>
                </a:extLst>
              </a:tr>
              <a:tr h="282558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effectLst/>
                        </a:rPr>
                        <a:t>Household size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-0.11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0.60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5.82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7066984"/>
                  </a:ext>
                </a:extLst>
              </a:tr>
              <a:tr h="372463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effectLst/>
                        </a:rPr>
                        <a:t>Household members 0 -17 years of age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-0.03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0.83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3.78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7106938"/>
                  </a:ext>
                </a:extLst>
              </a:tr>
              <a:tr h="244027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Age of respondent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-0.01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0.91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24.25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7952159"/>
                  </a:ext>
                </a:extLst>
              </a:tr>
              <a:tr h="410994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Started a new household by 2021 **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0.08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  0.09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1.512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4774409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Highest grade attained **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0.15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0.62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5.44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5289922"/>
                  </a:ext>
                </a:extLst>
              </a:tr>
              <a:tr h="282558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effectLst/>
                        </a:rPr>
                        <a:t>Female respondent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-0.05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>
                          <a:effectLst/>
                        </a:rPr>
                        <a:t>0.20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000" dirty="0">
                          <a:effectLst/>
                        </a:rPr>
                        <a:t>0.57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637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7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170A-CD66-7B70-124E-2A71CCEB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7" y="365125"/>
            <a:ext cx="11083637" cy="132556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Audrey Pereira</a:t>
            </a:r>
            <a:r>
              <a:rPr lang="en-US" dirty="0"/>
              <a:t>: Impacts on IPV and Relationship Quality (current or most recent romantic partner)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BBEA-D79E-4D10-9D9A-93DC6F03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Flourishing Scale (</a:t>
            </a:r>
            <a:r>
              <a:rPr lang="en-US" dirty="0" err="1"/>
              <a:t>Fowers</a:t>
            </a:r>
            <a:r>
              <a:rPr lang="en-US" dirty="0"/>
              <a:t> et al 2016)</a:t>
            </a:r>
          </a:p>
          <a:p>
            <a:pPr lvl="1"/>
            <a:r>
              <a:rPr lang="en-US" dirty="0"/>
              <a:t>12-items measuring goal sharing, giving, personal growth and meaning</a:t>
            </a:r>
          </a:p>
          <a:p>
            <a:r>
              <a:rPr lang="en-US" dirty="0"/>
              <a:t>Dyadic Trust Scale (</a:t>
            </a:r>
            <a:r>
              <a:rPr lang="en-US" dirty="0" err="1"/>
              <a:t>Larzalere</a:t>
            </a:r>
            <a:r>
              <a:rPr lang="en-US" dirty="0"/>
              <a:t> &amp; Huston 1980)</a:t>
            </a:r>
          </a:p>
          <a:p>
            <a:pPr lvl="1"/>
            <a:r>
              <a:rPr lang="en-US" dirty="0"/>
              <a:t>8-item  scale, split into benevolence and honesty</a:t>
            </a:r>
          </a:p>
          <a:p>
            <a:pPr lvl="1"/>
            <a:endParaRPr lang="en-US" dirty="0"/>
          </a:p>
          <a:p>
            <a:r>
              <a:rPr lang="en-US" dirty="0"/>
              <a:t>Intimate Partner Violence</a:t>
            </a:r>
          </a:p>
          <a:p>
            <a:pPr lvl="1"/>
            <a:r>
              <a:rPr lang="en-US" dirty="0"/>
              <a:t>Sexual, physical and emotional</a:t>
            </a:r>
          </a:p>
        </p:txBody>
      </p:sp>
    </p:spTree>
    <p:extLst>
      <p:ext uri="{BB962C8B-B14F-4D97-AF65-F5344CB8AC3E}">
        <p14:creationId xmlns:p14="http://schemas.microsoft.com/office/powerpoint/2010/main" val="218883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A9B36C-0923-47FE-BD88-2A23D32DA4D8}"/>
              </a:ext>
            </a:extLst>
          </p:cNvPr>
          <p:cNvGraphicFramePr>
            <a:graphicFrameLocks/>
          </p:cNvGraphicFramePr>
          <p:nvPr/>
        </p:nvGraphicFramePr>
        <p:xfrm>
          <a:off x="339634" y="1497330"/>
          <a:ext cx="11756572" cy="536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6F9C22-1489-4983-9260-2791D2F3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SCTP impacts on relationship quality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82276-7BE5-46E9-8384-29B8548F25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C59-2034-410C-9FE3-73C6D33EA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FFD79-2340-4605-9CD7-0E43ADD48DA4}"/>
              </a:ext>
            </a:extLst>
          </p:cNvPr>
          <p:cNvSpPr/>
          <p:nvPr/>
        </p:nvSpPr>
        <p:spPr>
          <a:xfrm>
            <a:off x="4244089" y="1808036"/>
            <a:ext cx="3358494" cy="440817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D02CCD-9675-47E1-B0F2-BB9500E5C7A8}"/>
              </a:ext>
            </a:extLst>
          </p:cNvPr>
          <p:cNvSpPr/>
          <p:nvPr/>
        </p:nvSpPr>
        <p:spPr>
          <a:xfrm>
            <a:off x="521821" y="6271670"/>
            <a:ext cx="4686998" cy="25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382276-7BE5-46E9-8384-29B8548F25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Mediation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C59-2034-410C-9FE3-73C6D33EA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62F8048-3A58-4C3A-BB0C-A3B7DF43C948}"/>
              </a:ext>
            </a:extLst>
          </p:cNvPr>
          <p:cNvGraphicFramePr>
            <a:graphicFrameLocks/>
          </p:cNvGraphicFramePr>
          <p:nvPr/>
        </p:nvGraphicFramePr>
        <p:xfrm>
          <a:off x="3740240" y="1302809"/>
          <a:ext cx="2678434" cy="160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B5221E-DACF-4C83-8C9B-3BCE7CF98C52}"/>
              </a:ext>
            </a:extLst>
          </p:cNvPr>
          <p:cNvSpPr txBox="1"/>
          <p:nvPr/>
        </p:nvSpPr>
        <p:spPr>
          <a:xfrm>
            <a:off x="3366624" y="599747"/>
            <a:ext cx="3990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Perceptions of partner’s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benevolence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C9728D1-E70C-431B-BB46-D4E4FC916946}"/>
              </a:ext>
            </a:extLst>
          </p:cNvPr>
          <p:cNvGraphicFramePr>
            <a:graphicFrameLocks/>
          </p:cNvGraphicFramePr>
          <p:nvPr/>
        </p:nvGraphicFramePr>
        <p:xfrm>
          <a:off x="8295862" y="917776"/>
          <a:ext cx="2947256" cy="182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03CF9BF-A6AC-463C-A253-E9A6B3916D6D}"/>
              </a:ext>
            </a:extLst>
          </p:cNvPr>
          <p:cNvSpPr txBox="1"/>
          <p:nvPr/>
        </p:nvSpPr>
        <p:spPr>
          <a:xfrm>
            <a:off x="7816071" y="659973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 flourishing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77A07-4D65-440A-AFB2-20D64022355E}"/>
              </a:ext>
            </a:extLst>
          </p:cNvPr>
          <p:cNvSpPr txBox="1"/>
          <p:nvPr/>
        </p:nvSpPr>
        <p:spPr>
          <a:xfrm>
            <a:off x="278346" y="1883713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HH worry about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BD50E-6A46-44B1-BFF8-9AFB18C0431B}"/>
              </a:ext>
            </a:extLst>
          </p:cNvPr>
          <p:cNvSpPr txBox="1"/>
          <p:nvPr/>
        </p:nvSpPr>
        <p:spPr>
          <a:xfrm>
            <a:off x="278346" y="3130321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784DC-64C6-4F83-AE43-8F15F5BE975B}"/>
              </a:ext>
            </a:extLst>
          </p:cNvPr>
          <p:cNvSpPr txBox="1"/>
          <p:nvPr/>
        </p:nvSpPr>
        <p:spPr>
          <a:xfrm>
            <a:off x="278346" y="4376929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CES-D (2015)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7B42D-C8D0-4FD1-8F0E-24E8FB237C53}"/>
              </a:ext>
            </a:extLst>
          </p:cNvPr>
          <p:cNvSpPr txBox="1"/>
          <p:nvPr/>
        </p:nvSpPr>
        <p:spPr>
          <a:xfrm>
            <a:off x="278346" y="5748450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CES-D (2022)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D485AA-E36B-4CFB-B1CF-8B6F427BDA1E}"/>
              </a:ext>
            </a:extLst>
          </p:cNvPr>
          <p:cNvGraphicFramePr>
            <a:graphicFrameLocks/>
          </p:cNvGraphicFramePr>
          <p:nvPr/>
        </p:nvGraphicFramePr>
        <p:xfrm>
          <a:off x="3847824" y="2827451"/>
          <a:ext cx="2356552" cy="14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7E9F276-E418-4663-98B7-82559B5A0462}"/>
              </a:ext>
            </a:extLst>
          </p:cNvPr>
          <p:cNvGraphicFramePr>
            <a:graphicFrameLocks/>
          </p:cNvGraphicFramePr>
          <p:nvPr/>
        </p:nvGraphicFramePr>
        <p:xfrm>
          <a:off x="8488009" y="2726957"/>
          <a:ext cx="2421349" cy="140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42E040C-8CA0-4C54-834D-06B2FE0719D0}"/>
              </a:ext>
            </a:extLst>
          </p:cNvPr>
          <p:cNvGraphicFramePr>
            <a:graphicFrameLocks/>
          </p:cNvGraphicFramePr>
          <p:nvPr/>
        </p:nvGraphicFramePr>
        <p:xfrm>
          <a:off x="3847824" y="4088920"/>
          <a:ext cx="2424654" cy="141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D34EC09-DF74-4F7B-B15A-E3CBE95635D8}"/>
              </a:ext>
            </a:extLst>
          </p:cNvPr>
          <p:cNvGraphicFramePr>
            <a:graphicFrameLocks/>
          </p:cNvGraphicFramePr>
          <p:nvPr/>
        </p:nvGraphicFramePr>
        <p:xfrm>
          <a:off x="8362755" y="4112423"/>
          <a:ext cx="2601116" cy="140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7B94B46-65D8-4A02-954E-0DB682AE7599}"/>
              </a:ext>
            </a:extLst>
          </p:cNvPr>
          <p:cNvGraphicFramePr>
            <a:graphicFrameLocks/>
          </p:cNvGraphicFramePr>
          <p:nvPr/>
        </p:nvGraphicFramePr>
        <p:xfrm>
          <a:off x="3880240" y="5457928"/>
          <a:ext cx="2424654" cy="146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CEFAFA4-3960-498E-930B-2B37C57C1D73}"/>
              </a:ext>
            </a:extLst>
          </p:cNvPr>
          <p:cNvGraphicFramePr>
            <a:graphicFrameLocks/>
          </p:cNvGraphicFramePr>
          <p:nvPr/>
        </p:nvGraphicFramePr>
        <p:xfrm>
          <a:off x="8401277" y="5568051"/>
          <a:ext cx="2601116" cy="140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77253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3DCA-335E-7779-D799-C7BBF1C4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65125"/>
            <a:ext cx="11453091" cy="1325563"/>
          </a:xfrm>
        </p:spPr>
        <p:txBody>
          <a:bodyPr>
            <a:normAutofit/>
          </a:bodyPr>
          <a:lstStyle/>
          <a:p>
            <a:r>
              <a:rPr lang="en-US" sz="4000" u="sng" dirty="0"/>
              <a:t>Dharini Bhatia</a:t>
            </a:r>
            <a:r>
              <a:rPr lang="en-US" sz="4000" dirty="0"/>
              <a:t>: Impact on non-cognitive characteristics and gender differences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3CE8-E6DC-77E1-0DB0-9B39644F7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Collected the short-item Big Five Inventory, Grit, Agency</a:t>
            </a:r>
          </a:p>
          <a:p>
            <a:endParaRPr lang="en-US" dirty="0"/>
          </a:p>
          <a:p>
            <a:r>
              <a:rPr lang="en-US" dirty="0"/>
              <a:t>Literature suggests that some elements of ‘personality’ are malleable, especially during adolescence and young adulthood</a:t>
            </a:r>
          </a:p>
          <a:p>
            <a:pPr lvl="1"/>
            <a:r>
              <a:rPr lang="en-US" dirty="0"/>
              <a:t>Environmental factors (family circumstances) important determinant</a:t>
            </a:r>
          </a:p>
          <a:p>
            <a:pPr lvl="1"/>
            <a:r>
              <a:rPr lang="en-US" dirty="0"/>
              <a:t>Often referred to as ‘non-cognitive skills’  to emphasize they are not fixed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37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082625-5BE5-5427-68C3-F626D2DD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344275" cy="1325563"/>
          </a:xfrm>
        </p:spPr>
        <p:txBody>
          <a:bodyPr/>
          <a:lstStyle/>
          <a:p>
            <a:r>
              <a:rPr lang="en-US" dirty="0"/>
              <a:t>Bivariate analysis shows strong differences between T and C and men and women</a:t>
            </a:r>
          </a:p>
        </p:txBody>
      </p:sp>
      <p:pic>
        <p:nvPicPr>
          <p:cNvPr id="4" name="Picture 3" descr="A graph with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09BED479-96A1-B255-9E46-8A81F749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3397"/>
            <a:ext cx="6010275" cy="43491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A graph with orange and grey squares&#10;&#10;Description automatically generated">
            <a:extLst>
              <a:ext uri="{FF2B5EF4-FFF2-40B4-BE49-F238E27FC236}">
                <a16:creationId xmlns:a16="http://schemas.microsoft.com/office/drawing/2014/main" id="{170B002F-20B4-D323-0077-491E3126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4"/>
            <a:ext cx="6010276" cy="43440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621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C2543-B519-51DE-D217-6767F0F2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6" y="0"/>
            <a:ext cx="10515600" cy="1325563"/>
          </a:xfrm>
        </p:spPr>
        <p:txBody>
          <a:bodyPr/>
          <a:lstStyle/>
          <a:p>
            <a:r>
              <a:rPr lang="en-US" dirty="0"/>
              <a:t>The ‘quiet revolution’ in sub Saharan Africa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F1BCB5-C0E2-E4A0-9530-4F39A4CE7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3555"/>
              </p:ext>
            </p:extLst>
          </p:nvPr>
        </p:nvGraphicFramePr>
        <p:xfrm>
          <a:off x="731196" y="1062182"/>
          <a:ext cx="10040436" cy="555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4115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E231-4F29-A85C-9766-E850C0FC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60350"/>
            <a:ext cx="107537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difference regression estimates measuring differences by sex and treatment effect</a:t>
            </a:r>
          </a:p>
        </p:txBody>
      </p:sp>
      <p:pic>
        <p:nvPicPr>
          <p:cNvPr id="5" name="Content Placeholder 4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E4A2BF0A-C7E3-D67C-00E3-A97B2C04C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076450"/>
            <a:ext cx="6543675" cy="4168563"/>
          </a:xfrm>
        </p:spPr>
      </p:pic>
      <p:pic>
        <p:nvPicPr>
          <p:cNvPr id="7" name="Picture 6" descr="A graph of a number of companies&#10;&#10;Description automatically generated with medium confidence">
            <a:extLst>
              <a:ext uri="{FF2B5EF4-FFF2-40B4-BE49-F238E27FC236}">
                <a16:creationId xmlns:a16="http://schemas.microsoft.com/office/drawing/2014/main" id="{03C1F9B7-EB00-6932-66E5-8CB1D48B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2381"/>
            <a:ext cx="6228417" cy="4168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19D58-09D6-56AB-EE01-219FAC98E963}"/>
              </a:ext>
            </a:extLst>
          </p:cNvPr>
          <p:cNvSpPr/>
          <p:nvPr/>
        </p:nvSpPr>
        <p:spPr>
          <a:xfrm>
            <a:off x="200025" y="2478024"/>
            <a:ext cx="11896725" cy="29288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9C21-9F45-F194-6094-FE6243CB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Marwa Ibrahim</a:t>
            </a:r>
            <a:r>
              <a:rPr lang="en-US" dirty="0"/>
              <a:t>: Impact of the SCTP on mobility of 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9206-125B-7B42-FA7B-F73AE868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825624"/>
            <a:ext cx="10624127" cy="4418157"/>
          </a:xfrm>
        </p:spPr>
        <p:txBody>
          <a:bodyPr/>
          <a:lstStyle/>
          <a:p>
            <a:r>
              <a:rPr lang="en-US" dirty="0"/>
              <a:t>Context is very harsh, static, with limited economic opportunities and socially isolated</a:t>
            </a:r>
          </a:p>
          <a:p>
            <a:endParaRPr lang="en-US" dirty="0"/>
          </a:p>
          <a:p>
            <a:r>
              <a:rPr lang="en-US" dirty="0"/>
              <a:t>Moving to a more dynamic location (town, city) is a key pathway for raising living standards</a:t>
            </a:r>
          </a:p>
          <a:p>
            <a:pPr lvl="1"/>
            <a:r>
              <a:rPr lang="en-US" dirty="0"/>
              <a:t>Remittances also benefit sending household</a:t>
            </a:r>
          </a:p>
          <a:p>
            <a:pPr lvl="1"/>
            <a:endParaRPr lang="en-US" dirty="0"/>
          </a:p>
          <a:p>
            <a:r>
              <a:rPr lang="en-US" dirty="0"/>
              <a:t>Evidence from Mexican that CT increases long-distance migration</a:t>
            </a:r>
          </a:p>
        </p:txBody>
      </p:sp>
    </p:spTree>
    <p:extLst>
      <p:ext uri="{BB962C8B-B14F-4D97-AF65-F5344CB8AC3E}">
        <p14:creationId xmlns:p14="http://schemas.microsoft.com/office/powerpoint/2010/main" val="3356221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5CD8-A9FB-D44D-DF23-D779EAA4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02" y="248393"/>
            <a:ext cx="10789596" cy="1006475"/>
          </a:xfrm>
        </p:spPr>
        <p:txBody>
          <a:bodyPr>
            <a:normAutofit fontScale="90000"/>
          </a:bodyPr>
          <a:lstStyle/>
          <a:p>
            <a:r>
              <a:rPr lang="en-US" dirty="0"/>
              <a:t>SCTP increases mobility by 5.5pp; treatment effect larger for older age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F9F06-147E-2C27-F420-BA5C10C95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5880" y="1677684"/>
            <a:ext cx="8511701" cy="49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F0181D-1F5C-427D-9C1A-F77A973B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365125"/>
            <a:ext cx="11264630" cy="1325563"/>
          </a:xfrm>
        </p:spPr>
        <p:txBody>
          <a:bodyPr>
            <a:noAutofit/>
          </a:bodyPr>
          <a:lstStyle/>
          <a:p>
            <a:r>
              <a:rPr lang="en-US" sz="3600" dirty="0"/>
              <a:t>Treatment effect larger for women, leads to more long-distance (migration) moves; For men, SCTP extends mobility for longer, but moves are primary local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6900D6-3330-CF46-B3C1-0B0FC2DFD7A0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2315184"/>
            <a:ext cx="6527800" cy="454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08DB4-0971-C677-0B2E-1AFBD4916E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45915" y="2315183"/>
            <a:ext cx="6420255" cy="43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5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299-399D-EC8F-606B-37049ADD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13519"/>
            <a:ext cx="11219688" cy="883177"/>
          </a:xfrm>
        </p:spPr>
        <p:txBody>
          <a:bodyPr>
            <a:normAutofit/>
          </a:bodyPr>
          <a:lstStyle/>
          <a:p>
            <a:r>
              <a:rPr lang="en-US" sz="3600" dirty="0"/>
              <a:t>Aim 2: Effect of income support on the  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3C78-A7C2-72AF-1E27-E248EF7F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" y="996696"/>
            <a:ext cx="10515600" cy="4486275"/>
          </a:xfrm>
        </p:spPr>
        <p:txBody>
          <a:bodyPr/>
          <a:lstStyle/>
          <a:p>
            <a:r>
              <a:rPr lang="en-US" dirty="0"/>
              <a:t>Collected DBS during COVID-19!!!!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264389-B5E0-1D3E-60C8-B64A5366D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2044500"/>
            <a:ext cx="7781544" cy="4881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18029-9833-1C26-DBB6-7163C3AA92F4}"/>
              </a:ext>
            </a:extLst>
          </p:cNvPr>
          <p:cNvSpPr txBox="1"/>
          <p:nvPr/>
        </p:nvSpPr>
        <p:spPr>
          <a:xfrm>
            <a:off x="725424" y="1464856"/>
            <a:ext cx="10905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https://cpcblog.cpc.unc.edu/2021/11/09/innovation-how-to-collect-dried-blood-spots-in-rural-areas/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11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ox with papers in it">
            <a:extLst>
              <a:ext uri="{FF2B5EF4-FFF2-40B4-BE49-F238E27FC236}">
                <a16:creationId xmlns:a16="http://schemas.microsoft.com/office/drawing/2014/main" id="{13DCE87E-2429-63CB-450B-730301A1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8" b="56892"/>
          <a:stretch/>
        </p:blipFill>
        <p:spPr>
          <a:xfrm>
            <a:off x="0" y="0"/>
            <a:ext cx="6552518" cy="3557554"/>
          </a:xfrm>
          <a:prstGeom prst="rect">
            <a:avLst/>
          </a:prstGeom>
        </p:spPr>
      </p:pic>
      <p:pic>
        <p:nvPicPr>
          <p:cNvPr id="8" name="Picture 7" descr="A person sitting next to a chair&#10;&#10;Description automatically generated">
            <a:extLst>
              <a:ext uri="{FF2B5EF4-FFF2-40B4-BE49-F238E27FC236}">
                <a16:creationId xmlns:a16="http://schemas.microsoft.com/office/drawing/2014/main" id="{28BE10F9-83E5-67A7-10B9-E4E7DFE2D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80" b="27920"/>
          <a:stretch/>
        </p:blipFill>
        <p:spPr>
          <a:xfrm>
            <a:off x="8790309" y="0"/>
            <a:ext cx="3401691" cy="5965404"/>
          </a:xfrm>
          <a:prstGeom prst="rect">
            <a:avLst/>
          </a:prstGeom>
        </p:spPr>
      </p:pic>
      <p:pic>
        <p:nvPicPr>
          <p:cNvPr id="9" name="Picture 8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F0FFEDFE-1A86-EBAF-A1FD-D384578D5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01" y="824941"/>
            <a:ext cx="3351055" cy="59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E87D-62E7-0891-0F14-91E2B8EA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prevalence of HSV1 and CMV in both older adults and young adult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3FC6-A539-4B04-5329-04B8C8C0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looking at levels of antibodies—these increase with age, and are higher for women for CRP and CMV but higher for men for HSV1</a:t>
            </a:r>
          </a:p>
          <a:p>
            <a:endParaRPr lang="en-US" dirty="0"/>
          </a:p>
          <a:p>
            <a:r>
              <a:rPr lang="en-US" dirty="0"/>
              <a:t>‘Diseases of the poor’ are an even larger issue among poor populations in Africa, has not been documented before</a:t>
            </a:r>
          </a:p>
        </p:txBody>
      </p:sp>
    </p:spTree>
    <p:extLst>
      <p:ext uri="{BB962C8B-B14F-4D97-AF65-F5344CB8AC3E}">
        <p14:creationId xmlns:p14="http://schemas.microsoft.com/office/powerpoint/2010/main" val="709924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9AEF-94BC-B9C6-1F97-E8ACBB60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44" y="190287"/>
            <a:ext cx="10515600" cy="1014627"/>
          </a:xfrm>
        </p:spPr>
        <p:txBody>
          <a:bodyPr/>
          <a:lstStyle/>
          <a:p>
            <a:r>
              <a:rPr lang="en-US" dirty="0"/>
              <a:t>Conclusions so far from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3B87-BAF9-E69A-DFD4-2EF67831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204914"/>
            <a:ext cx="11744324" cy="5397054"/>
          </a:xfrm>
        </p:spPr>
        <p:txBody>
          <a:bodyPr>
            <a:normAutofit/>
          </a:bodyPr>
          <a:lstStyle/>
          <a:p>
            <a:r>
              <a:rPr lang="en-US" dirty="0"/>
              <a:t>Aim 1: Almost finished with main paper, looking into heterogeneity now</a:t>
            </a:r>
          </a:p>
          <a:p>
            <a:pPr lvl="1"/>
            <a:r>
              <a:rPr lang="en-US" dirty="0"/>
              <a:t>Will then look specifically into physical health and cognitive functioning of adults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Aim 2: Publish paper documenting universal presence of ‘diseases of the poor’ in this population</a:t>
            </a:r>
          </a:p>
          <a:p>
            <a:pPr lvl="1"/>
            <a:r>
              <a:rPr lang="en-US" dirty="0"/>
              <a:t>Start looking at hypertension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Aim 3: Very promising evidence of inter-generational effects of this CT</a:t>
            </a:r>
          </a:p>
          <a:p>
            <a:pPr lvl="1"/>
            <a:r>
              <a:rPr lang="en-US" dirty="0"/>
              <a:t>Much needed for policy discourse, these programs are under constant threat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08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0E8726-FFB6-A7CE-8294-01877AD1EDD2}"/>
              </a:ext>
            </a:extLst>
          </p:cNvPr>
          <p:cNvSpPr/>
          <p:nvPr/>
        </p:nvSpPr>
        <p:spPr>
          <a:xfrm>
            <a:off x="8722671" y="1222392"/>
            <a:ext cx="2660955" cy="62146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279041-8DE2-7829-B0A6-0D817240CCE9}"/>
              </a:ext>
            </a:extLst>
          </p:cNvPr>
          <p:cNvSpPr/>
          <p:nvPr/>
        </p:nvSpPr>
        <p:spPr>
          <a:xfrm>
            <a:off x="5562610" y="1216179"/>
            <a:ext cx="2660955" cy="62146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BB27E0-179E-A707-5E0B-13F5A2C67539}"/>
              </a:ext>
            </a:extLst>
          </p:cNvPr>
          <p:cNvSpPr/>
          <p:nvPr/>
        </p:nvSpPr>
        <p:spPr>
          <a:xfrm>
            <a:off x="1474149" y="1217996"/>
            <a:ext cx="2660955" cy="62146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AB342-4648-B9C7-4ECB-D6A3BCBE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13" y="141772"/>
            <a:ext cx="10467975" cy="84251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Testing effects of cash transfers on biological aging and risk for Alzheimer's</a:t>
            </a:r>
            <a:br>
              <a:rPr lang="en-US" sz="2400" dirty="0">
                <a:effectLst/>
                <a:latin typeface="Helvetica" pitchFamily="2" charset="0"/>
              </a:rPr>
            </a:br>
            <a:r>
              <a:rPr lang="en-US" sz="2400" dirty="0">
                <a:effectLst/>
                <a:latin typeface="Helvetica" pitchFamily="2" charset="0"/>
              </a:rPr>
              <a:t>Disease, R01AG087158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E1A49D-97FD-C418-419B-D6C1EBE8DB40}"/>
              </a:ext>
            </a:extLst>
          </p:cNvPr>
          <p:cNvSpPr txBox="1"/>
          <p:nvPr/>
        </p:nvSpPr>
        <p:spPr>
          <a:xfrm>
            <a:off x="1307521" y="1175533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205C96"/>
                </a:solidFill>
              </a:rPr>
              <a:t>Socioeconomic Intervention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5D30D-D047-A284-35DF-3DBDE05260F4}"/>
              </a:ext>
            </a:extLst>
          </p:cNvPr>
          <p:cNvSpPr txBox="1"/>
          <p:nvPr/>
        </p:nvSpPr>
        <p:spPr>
          <a:xfrm>
            <a:off x="5619012" y="1176643"/>
            <a:ext cx="25500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205C96"/>
                </a:solidFill>
              </a:rPr>
              <a:t>Biological Markers</a:t>
            </a:r>
          </a:p>
          <a:p>
            <a:pPr algn="ctr"/>
            <a:r>
              <a:rPr lang="en-US" sz="2000" b="1">
                <a:solidFill>
                  <a:srgbClr val="205C96"/>
                </a:solidFill>
              </a:rPr>
              <a:t>of Longevity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F6260-7423-F2FB-7B63-7849D14D82E0}"/>
              </a:ext>
            </a:extLst>
          </p:cNvPr>
          <p:cNvSpPr txBox="1"/>
          <p:nvPr/>
        </p:nvSpPr>
        <p:spPr>
          <a:xfrm>
            <a:off x="8834869" y="1175533"/>
            <a:ext cx="23264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205C96"/>
                </a:solidFill>
              </a:rPr>
              <a:t>Other Measures  of 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95E62-C078-5B65-D926-54532156A798}"/>
              </a:ext>
            </a:extLst>
          </p:cNvPr>
          <p:cNvSpPr txBox="1"/>
          <p:nvPr/>
        </p:nvSpPr>
        <p:spPr>
          <a:xfrm>
            <a:off x="8802215" y="2014082"/>
            <a:ext cx="256797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Neurocognitive Testing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2FFE8-289C-C3A7-61FC-EDCE2BED3A9E}"/>
              </a:ext>
            </a:extLst>
          </p:cNvPr>
          <p:cNvSpPr txBox="1"/>
          <p:nvPr/>
        </p:nvSpPr>
        <p:spPr>
          <a:xfrm>
            <a:off x="8865841" y="3586761"/>
            <a:ext cx="24288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Height &amp; Weight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B6175-904B-10C5-8194-1F9FF78C0148}"/>
              </a:ext>
            </a:extLst>
          </p:cNvPr>
          <p:cNvSpPr txBox="1"/>
          <p:nvPr/>
        </p:nvSpPr>
        <p:spPr>
          <a:xfrm>
            <a:off x="9002213" y="5232252"/>
            <a:ext cx="24288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76000"/>
                    <a:lumOff val="24000"/>
                  </a:schemeClr>
                </a:solidFill>
              </a:rPr>
              <a:t>Blood Pressure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AE5D4-930C-B6E4-6CEA-DC621AD2B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848" y="5593210"/>
            <a:ext cx="1739069" cy="954627"/>
          </a:xfrm>
          <a:prstGeom prst="rect">
            <a:avLst/>
          </a:prstGeom>
        </p:spPr>
      </p:pic>
      <p:pic>
        <p:nvPicPr>
          <p:cNvPr id="6" name="Picture 5" descr="A clock with a dna strand&#10;&#10;Description automatically generated">
            <a:extLst>
              <a:ext uri="{FF2B5EF4-FFF2-40B4-BE49-F238E27FC236}">
                <a16:creationId xmlns:a16="http://schemas.microsoft.com/office/drawing/2014/main" id="{EFB1BA6C-5007-C7DE-CBBC-35B154EB6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781" y="4343664"/>
            <a:ext cx="1137557" cy="1095309"/>
          </a:xfrm>
          <a:prstGeom prst="rect">
            <a:avLst/>
          </a:prstGeom>
        </p:spPr>
      </p:pic>
      <p:pic>
        <p:nvPicPr>
          <p:cNvPr id="8" name="Picture 7" descr="A blue cell with black text&#10;&#10;Description automatically generated">
            <a:extLst>
              <a:ext uri="{FF2B5EF4-FFF2-40B4-BE49-F238E27FC236}">
                <a16:creationId xmlns:a16="http://schemas.microsoft.com/office/drawing/2014/main" id="{190531F7-2D73-CDD0-3440-7DD1E7E7B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0396" y="4344950"/>
            <a:ext cx="1394629" cy="1082988"/>
          </a:xfrm>
          <a:prstGeom prst="rect">
            <a:avLst/>
          </a:prstGeom>
        </p:spPr>
      </p:pic>
      <p:pic>
        <p:nvPicPr>
          <p:cNvPr id="9" name="Picture 8" descr="Role of DNA methylation in Disease | labclinics.com">
            <a:extLst>
              <a:ext uri="{FF2B5EF4-FFF2-40B4-BE49-F238E27FC236}">
                <a16:creationId xmlns:a16="http://schemas.microsoft.com/office/drawing/2014/main" id="{3F083C05-602C-44F5-65E5-41879BEFCA6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34" t="10711" r="2622" b="14925"/>
          <a:stretch/>
        </p:blipFill>
        <p:spPr>
          <a:xfrm>
            <a:off x="5519433" y="2915173"/>
            <a:ext cx="2971807" cy="1392823"/>
          </a:xfrm>
          <a:prstGeom prst="rect">
            <a:avLst/>
          </a:prstGeom>
        </p:spPr>
      </p:pic>
      <p:pic>
        <p:nvPicPr>
          <p:cNvPr id="10" name="Picture 9" descr="Finger Prick Icons - Free SVG &amp; PNG Finger Prick Images - Noun Project">
            <a:extLst>
              <a:ext uri="{FF2B5EF4-FFF2-40B4-BE49-F238E27FC236}">
                <a16:creationId xmlns:a16="http://schemas.microsoft.com/office/drawing/2014/main" id="{58C32C78-FA2E-6933-1BA8-EC42166D4B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7076" y="1870999"/>
            <a:ext cx="970325" cy="960500"/>
          </a:xfrm>
          <a:prstGeom prst="rect">
            <a:avLst/>
          </a:prstGeom>
        </p:spPr>
      </p:pic>
      <p:pic>
        <p:nvPicPr>
          <p:cNvPr id="11" name="Picture 10" descr="A pink brain with red lines&#10;&#10;Description automatically generated">
            <a:extLst>
              <a:ext uri="{FF2B5EF4-FFF2-40B4-BE49-F238E27FC236}">
                <a16:creationId xmlns:a16="http://schemas.microsoft.com/office/drawing/2014/main" id="{1C2012A0-D859-E22E-0511-E1B91D4AFF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3659" y="2430732"/>
            <a:ext cx="993020" cy="987879"/>
          </a:xfrm>
          <a:prstGeom prst="rect">
            <a:avLst/>
          </a:prstGeom>
        </p:spPr>
      </p:pic>
      <p:pic>
        <p:nvPicPr>
          <p:cNvPr id="16" name="Picture 15" descr="A black and white measuring height of a person&#10;&#10;Description automatically generated">
            <a:extLst>
              <a:ext uri="{FF2B5EF4-FFF2-40B4-BE49-F238E27FC236}">
                <a16:creationId xmlns:a16="http://schemas.microsoft.com/office/drawing/2014/main" id="{3DEF5DAB-FBA6-38D1-F577-827A62455C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0197" y="4018080"/>
            <a:ext cx="728137" cy="1066802"/>
          </a:xfrm>
          <a:prstGeom prst="rect">
            <a:avLst/>
          </a:prstGeom>
        </p:spPr>
      </p:pic>
      <p:pic>
        <p:nvPicPr>
          <p:cNvPr id="24" name="Picture 23" descr="A weight scale with feet on it&#10;&#10;Description automatically generated">
            <a:extLst>
              <a:ext uri="{FF2B5EF4-FFF2-40B4-BE49-F238E27FC236}">
                <a16:creationId xmlns:a16="http://schemas.microsoft.com/office/drawing/2014/main" id="{2B6A09B0-884C-72DD-2313-B4445D0CFC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5103" y="4096700"/>
            <a:ext cx="891227" cy="909562"/>
          </a:xfrm>
          <a:prstGeom prst="rect">
            <a:avLst/>
          </a:prstGeom>
        </p:spPr>
      </p:pic>
      <p:pic>
        <p:nvPicPr>
          <p:cNvPr id="28" name="Picture 27" descr="A digital blood pressure monitor&#10;&#10;Description automatically generated">
            <a:extLst>
              <a:ext uri="{FF2B5EF4-FFF2-40B4-BE49-F238E27FC236}">
                <a16:creationId xmlns:a16="http://schemas.microsoft.com/office/drawing/2014/main" id="{C64BB62C-50A3-F444-D35D-8DE4280C86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8812" y="5744676"/>
            <a:ext cx="886903" cy="971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1DBDB5-8D43-6523-B0BD-5C750A8FBC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599" y="1925882"/>
            <a:ext cx="4650233" cy="3225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B6ECA-6AA7-0B7C-E7F8-440F05FAD913}"/>
              </a:ext>
            </a:extLst>
          </p:cNvPr>
          <p:cNvSpPr txBox="1"/>
          <p:nvPr/>
        </p:nvSpPr>
        <p:spPr>
          <a:xfrm>
            <a:off x="235600" y="5532104"/>
            <a:ext cx="105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MPIs</a:t>
            </a:r>
          </a:p>
        </p:txBody>
      </p:sp>
      <p:pic>
        <p:nvPicPr>
          <p:cNvPr id="1026" name="Picture 2" descr="Allison Aiello | Biosocial Team">
            <a:extLst>
              <a:ext uri="{FF2B5EF4-FFF2-40B4-BE49-F238E27FC236}">
                <a16:creationId xmlns:a16="http://schemas.microsoft.com/office/drawing/2014/main" id="{D59FF733-F895-3CCC-6B0D-B391B1F3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4" y="5301394"/>
            <a:ext cx="1259517" cy="12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a, Sudhanshu | Public Policy">
            <a:extLst>
              <a:ext uri="{FF2B5EF4-FFF2-40B4-BE49-F238E27FC236}">
                <a16:creationId xmlns:a16="http://schemas.microsoft.com/office/drawing/2014/main" id="{C33954A0-70D4-C260-4E65-DAE09F17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00" y="5301394"/>
            <a:ext cx="1149489" cy="12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PRIZE Foundation Bio - Daniel Belsky, PhD">
            <a:extLst>
              <a:ext uri="{FF2B5EF4-FFF2-40B4-BE49-F238E27FC236}">
                <a16:creationId xmlns:a16="http://schemas.microsoft.com/office/drawing/2014/main" id="{545B626E-D1E5-B688-473B-08AB0A99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18" y="5316634"/>
            <a:ext cx="1145867" cy="12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2649E1-43CA-FB0A-67DE-6D2F438AFCD3}"/>
              </a:ext>
            </a:extLst>
          </p:cNvPr>
          <p:cNvSpPr txBox="1"/>
          <p:nvPr/>
        </p:nvSpPr>
        <p:spPr>
          <a:xfrm>
            <a:off x="1135844" y="6547837"/>
            <a:ext cx="88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Aiello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08F8E3-34C4-666E-A6D1-EBC276C4B887}"/>
              </a:ext>
            </a:extLst>
          </p:cNvPr>
          <p:cNvSpPr txBox="1"/>
          <p:nvPr/>
        </p:nvSpPr>
        <p:spPr>
          <a:xfrm>
            <a:off x="2442193" y="6532597"/>
            <a:ext cx="88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Handa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58C7D5-EDC1-5BA3-B8DF-B9DC86EC30C7}"/>
              </a:ext>
            </a:extLst>
          </p:cNvPr>
          <p:cNvSpPr txBox="1"/>
          <p:nvPr/>
        </p:nvSpPr>
        <p:spPr>
          <a:xfrm>
            <a:off x="3778155" y="6545671"/>
            <a:ext cx="88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Belsky</a:t>
            </a:r>
          </a:p>
        </p:txBody>
      </p: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0D3AC114-4612-20B1-2FB7-CA60DD74E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r="83511" b="45990"/>
          <a:stretch/>
        </p:blipFill>
        <p:spPr>
          <a:xfrm>
            <a:off x="46645" y="141772"/>
            <a:ext cx="963372" cy="1432656"/>
          </a:xfrm>
          <a:prstGeom prst="rect">
            <a:avLst/>
          </a:prstGeom>
        </p:spPr>
      </p:pic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D9EB495B-C4BA-E5CD-C5E0-24CAFD2E1B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8" t="83392" r="1981" b="1"/>
          <a:stretch/>
        </p:blipFill>
        <p:spPr>
          <a:xfrm>
            <a:off x="7666213" y="2506658"/>
            <a:ext cx="777241" cy="722630"/>
          </a:xfrm>
          <a:prstGeom prst="rect">
            <a:avLst/>
          </a:prstGeom>
        </p:spPr>
      </p:pic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6419A234-F3D5-66BE-795A-A8FEFC0330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0" t="14361" r="20308" b="63924"/>
          <a:stretch/>
        </p:blipFill>
        <p:spPr>
          <a:xfrm>
            <a:off x="11161318" y="126531"/>
            <a:ext cx="1030682" cy="1018633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8C78EFC5-4604-09C8-6F76-39B2C784BB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t="10859" r="62400" b="72680"/>
          <a:stretch/>
        </p:blipFill>
        <p:spPr>
          <a:xfrm>
            <a:off x="11303278" y="5951835"/>
            <a:ext cx="746761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C9A7-52A0-3939-5993-61A0F449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Malawi Social Cash Transfer </a:t>
            </a:r>
            <a:r>
              <a:rPr lang="en-US" dirty="0" err="1"/>
              <a:t>Pogramme</a:t>
            </a:r>
            <a:r>
              <a:rPr lang="en-US" dirty="0"/>
              <a:t> (SCTP) is the country’s largest social protection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BA86-BC66-4938-B8E3-24D02B20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895"/>
            <a:ext cx="10515600" cy="4599744"/>
          </a:xfrm>
        </p:spPr>
        <p:txBody>
          <a:bodyPr/>
          <a:lstStyle/>
          <a:p>
            <a:r>
              <a:rPr lang="en-US" dirty="0"/>
              <a:t>In 2024 reached 1.5m people living in 310,000 rural households, ~10% of the population</a:t>
            </a:r>
          </a:p>
          <a:p>
            <a:r>
              <a:rPr lang="en-US" dirty="0"/>
              <a:t>Eligibility criteria based on ultra-poverty and high dependency ratio</a:t>
            </a:r>
          </a:p>
          <a:p>
            <a:r>
              <a:rPr lang="en-US" dirty="0"/>
              <a:t>Transfer value averages Mk13,000 per household per month (US$8), paid bimonthly in cash</a:t>
            </a:r>
          </a:p>
          <a:p>
            <a:pPr lvl="1"/>
            <a:r>
              <a:rPr lang="en-US" dirty="0"/>
              <a:t>Actual value depends on household size up to a cap of four members</a:t>
            </a:r>
          </a:p>
          <a:p>
            <a:pPr lvl="1"/>
            <a:r>
              <a:rPr lang="en-US" dirty="0"/>
              <a:t>Small top-up for school-aged children</a:t>
            </a:r>
          </a:p>
        </p:txBody>
      </p:sp>
    </p:spTree>
    <p:extLst>
      <p:ext uri="{BB962C8B-B14F-4D97-AF65-F5344CB8AC3E}">
        <p14:creationId xmlns:p14="http://schemas.microsoft.com/office/powerpoint/2010/main" val="183581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4D642-479E-4847-91AE-7D0556C8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09" y="-538843"/>
            <a:ext cx="12344509" cy="9427634"/>
          </a:xfrm>
        </p:spPr>
      </p:pic>
    </p:spTree>
    <p:extLst>
      <p:ext uri="{BB962C8B-B14F-4D97-AF65-F5344CB8AC3E}">
        <p14:creationId xmlns:p14="http://schemas.microsoft.com/office/powerpoint/2010/main" val="288653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7526F1-0A78-5E48-2333-3A63CB0D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006475"/>
          </a:xfrm>
        </p:spPr>
        <p:txBody>
          <a:bodyPr/>
          <a:lstStyle/>
          <a:p>
            <a:r>
              <a:rPr lang="en-US" dirty="0"/>
              <a:t>Impact evaluation of SCTP 2013-2015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05CC5-4793-797A-B38F-E62112ABE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Cluster randomized trial in two districts, timed to coincide with gradual expansion of the program</a:t>
            </a:r>
          </a:p>
          <a:p>
            <a:endParaRPr lang="en-US" dirty="0"/>
          </a:p>
          <a:p>
            <a:r>
              <a:rPr lang="en-US" dirty="0"/>
              <a:t>2013 (baseline); 2014 and 2015 (post-treatment waves)</a:t>
            </a:r>
          </a:p>
          <a:p>
            <a:pPr lvl="1"/>
            <a:r>
              <a:rPr lang="en-US" dirty="0"/>
              <a:t>N=3,500 households, half randomized to delayed entry status</a:t>
            </a:r>
          </a:p>
          <a:p>
            <a:pPr lvl="1"/>
            <a:r>
              <a:rPr lang="en-US" dirty="0"/>
              <a:t>High fidelity of design, 4 percent attrition (non-selective)</a:t>
            </a:r>
          </a:p>
          <a:p>
            <a:pPr lvl="1"/>
            <a:endParaRPr lang="en-US" dirty="0"/>
          </a:p>
          <a:p>
            <a:r>
              <a:rPr lang="en-US" dirty="0"/>
              <a:t>Over a dozen papers documenting the breadth of impacts on households as well as community-level spillovers</a:t>
            </a:r>
          </a:p>
          <a:p>
            <a:pPr lvl="1"/>
            <a:r>
              <a:rPr lang="en-US" dirty="0" err="1"/>
              <a:t>Daidone</a:t>
            </a:r>
            <a:r>
              <a:rPr lang="en-US" dirty="0"/>
              <a:t> et al </a:t>
            </a:r>
            <a:r>
              <a:rPr lang="en-US" u="sng" dirty="0"/>
              <a:t>AJAE</a:t>
            </a:r>
            <a:r>
              <a:rPr lang="en-US" dirty="0"/>
              <a:t> 2019; Handa et al </a:t>
            </a:r>
            <a:r>
              <a:rPr lang="en-US" u="sng" dirty="0"/>
              <a:t>WBRO</a:t>
            </a:r>
            <a:r>
              <a:rPr lang="en-US" dirty="0"/>
              <a:t> 2018; Kilburn et al </a:t>
            </a:r>
            <a:r>
              <a:rPr lang="en-US" u="sng" dirty="0"/>
              <a:t>JPAM</a:t>
            </a:r>
            <a:r>
              <a:rPr lang="en-US" dirty="0"/>
              <a:t> 2018; Handa et al. </a:t>
            </a:r>
            <a:r>
              <a:rPr lang="en-US" u="sng" dirty="0"/>
              <a:t>DPR</a:t>
            </a:r>
            <a:r>
              <a:rPr lang="en-US" dirty="0"/>
              <a:t> 2022; Molotsky &amp; Handa </a:t>
            </a:r>
            <a:r>
              <a:rPr lang="en-US" u="sng" dirty="0"/>
              <a:t>JAE</a:t>
            </a:r>
            <a:r>
              <a:rPr lang="en-US" dirty="0"/>
              <a:t> 2020; Lambon-Quayefio et al </a:t>
            </a:r>
            <a:r>
              <a:rPr lang="en-US" u="sng" dirty="0"/>
              <a:t>WD</a:t>
            </a:r>
            <a:r>
              <a:rPr lang="en-US" dirty="0"/>
              <a:t> 2024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Intervention had a seemingly transformative effect on households</a:t>
            </a:r>
          </a:p>
        </p:txBody>
      </p:sp>
    </p:spTree>
    <p:extLst>
      <p:ext uri="{BB962C8B-B14F-4D97-AF65-F5344CB8AC3E}">
        <p14:creationId xmlns:p14="http://schemas.microsoft.com/office/powerpoint/2010/main" val="5384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05000" y="4953000"/>
            <a:ext cx="8686800" cy="172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/>
          <a:stretch/>
        </p:blipFill>
        <p:spPr>
          <a:xfrm>
            <a:off x="1652588" y="190500"/>
            <a:ext cx="5405610" cy="6667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467600" y="457200"/>
            <a:ext cx="2362200" cy="1931432"/>
            <a:chOff x="6324600" y="173593"/>
            <a:chExt cx="2057400" cy="1931432"/>
          </a:xfrm>
        </p:grpSpPr>
        <p:sp>
          <p:nvSpPr>
            <p:cNvPr id="4" name="Rounded Rectangle 3"/>
            <p:cNvSpPr/>
            <p:nvPr/>
          </p:nvSpPr>
          <p:spPr>
            <a:xfrm>
              <a:off x="6324600" y="542925"/>
              <a:ext cx="1981200" cy="7239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Maganga TA</a:t>
              </a:r>
            </a:p>
            <a:p>
              <a:pPr algn="ctr"/>
              <a:r>
                <a:rPr lang="en-US" sz="1600" dirty="0"/>
                <a:t>T= 354 HH</a:t>
              </a:r>
            </a:p>
            <a:p>
              <a:pPr algn="ctr"/>
              <a:r>
                <a:rPr lang="en-US" sz="1600" dirty="0"/>
                <a:t>C= 515 HH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4600" y="173593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SALIMA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1381125"/>
              <a:ext cx="1981200" cy="7239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Ndindi TA</a:t>
              </a:r>
            </a:p>
            <a:p>
              <a:pPr algn="ctr"/>
              <a:r>
                <a:rPr lang="en-US" sz="1600" dirty="0"/>
                <a:t>T= 446 HH</a:t>
              </a:r>
            </a:p>
            <a:p>
              <a:pPr algn="ctr"/>
              <a:r>
                <a:rPr lang="en-US" sz="1600" dirty="0"/>
                <a:t>C=460 HH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6629400" cy="990600"/>
          </a:xfrm>
        </p:spPr>
        <p:txBody>
          <a:bodyPr/>
          <a:lstStyle/>
          <a:p>
            <a:r>
              <a:rPr lang="en-US" b="1" dirty="0"/>
              <a:t>Map of Study Areas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4800" y="2667000"/>
            <a:ext cx="2286000" cy="1931432"/>
            <a:chOff x="6172200" y="3097768"/>
            <a:chExt cx="2209800" cy="1931432"/>
          </a:xfrm>
        </p:grpSpPr>
        <p:sp>
          <p:nvSpPr>
            <p:cNvPr id="9" name="Rounded Rectangle 8"/>
            <p:cNvSpPr/>
            <p:nvPr/>
          </p:nvSpPr>
          <p:spPr>
            <a:xfrm>
              <a:off x="6172200" y="3467100"/>
              <a:ext cx="2209800" cy="7239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Jalasi TA</a:t>
              </a:r>
            </a:p>
            <a:p>
              <a:pPr algn="ctr"/>
              <a:r>
                <a:rPr lang="en-US" sz="1600" dirty="0"/>
                <a:t>T= 378 HH</a:t>
              </a:r>
            </a:p>
            <a:p>
              <a:pPr algn="ctr"/>
              <a:r>
                <a:rPr lang="en-US" sz="1600" dirty="0"/>
                <a:t>C=375 HH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3097768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+mj-lt"/>
                </a:rPr>
                <a:t>MANGOCHI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72200" y="4305300"/>
              <a:ext cx="2209800" cy="7239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M’bwana Nyambi TA</a:t>
              </a:r>
            </a:p>
            <a:p>
              <a:pPr algn="ctr"/>
              <a:r>
                <a:rPr lang="en-US" sz="1600" dirty="0"/>
                <a:t>T= 500 HH</a:t>
              </a:r>
            </a:p>
            <a:p>
              <a:pPr algn="ctr"/>
              <a:r>
                <a:rPr lang="en-US" sz="1600" dirty="0"/>
                <a:t>C= 503 HH</a:t>
              </a:r>
            </a:p>
          </p:txBody>
        </p:sp>
      </p:grp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>
            <a:off x="2971800" y="1188482"/>
            <a:ext cx="44958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2743200" y="2026682"/>
            <a:ext cx="4724400" cy="716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9" idx="1"/>
          </p:cNvCxnSpPr>
          <p:nvPr/>
        </p:nvCxnSpPr>
        <p:spPr>
          <a:xfrm flipH="1">
            <a:off x="5867400" y="3398282"/>
            <a:ext cx="2057400" cy="5593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11" idx="1"/>
          </p:cNvCxnSpPr>
          <p:nvPr/>
        </p:nvCxnSpPr>
        <p:spPr>
          <a:xfrm flipH="1">
            <a:off x="5867400" y="4236482"/>
            <a:ext cx="2057400" cy="4402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6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D754-52AF-A93E-CE2E-E8014F5A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RCT from 2013-2015 showed large impacts across protective and productive domains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64377-F757-50B6-B7EC-CDBACD10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81" y="1510858"/>
            <a:ext cx="8224761" cy="5228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41E6B-BC6B-9B8D-0FE3-FDC3B6F3D78D}"/>
              </a:ext>
            </a:extLst>
          </p:cNvPr>
          <p:cNvSpPr txBox="1"/>
          <p:nvPr/>
        </p:nvSpPr>
        <p:spPr>
          <a:xfrm>
            <a:off x="9593942" y="6037943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Handa et al </a:t>
            </a:r>
            <a:r>
              <a:rPr lang="en-US" u="sng" dirty="0"/>
              <a:t>DPR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85568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D4A3-FE5A-C7EB-0A7B-35DEF259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RCT estimated a significant multiplier effect of the SCTP </a:t>
            </a:r>
            <a:r>
              <a:rPr lang="en-US" sz="3200" dirty="0"/>
              <a:t>(Handa et al </a:t>
            </a:r>
            <a:r>
              <a:rPr lang="en-US" sz="3200" u="sng" dirty="0"/>
              <a:t>DPR</a:t>
            </a:r>
            <a:r>
              <a:rPr lang="en-US" sz="3200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E00D-DBB1-1CDB-4CC1-C4688EC6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total spending was 2.9 times the value of the transfer</a:t>
            </a:r>
          </a:p>
          <a:p>
            <a:pPr lvl="1"/>
            <a:r>
              <a:rPr lang="en-US" dirty="0"/>
              <a:t>Increased revenue from crop sales as households reduced </a:t>
            </a:r>
            <a:r>
              <a:rPr lang="en-US" dirty="0" err="1"/>
              <a:t>ganyu</a:t>
            </a:r>
            <a:r>
              <a:rPr lang="en-US" dirty="0"/>
              <a:t> and increased investment in their own plots</a:t>
            </a:r>
          </a:p>
          <a:p>
            <a:pPr lvl="1"/>
            <a:r>
              <a:rPr lang="en-US" dirty="0"/>
              <a:t>Reduction in debt, increase in cash savings</a:t>
            </a:r>
          </a:p>
          <a:p>
            <a:pPr lvl="1"/>
            <a:endParaRPr lang="en-US" dirty="0"/>
          </a:p>
          <a:p>
            <a:r>
              <a:rPr lang="en-US" dirty="0"/>
              <a:t>Does this multiplier imply ‘graduation’ from ultra-poverty?</a:t>
            </a:r>
          </a:p>
          <a:p>
            <a:pPr lvl="1"/>
            <a:r>
              <a:rPr lang="en-US" dirty="0"/>
              <a:t>Baseline consumption was US$0.32/person/day, increased to US$0.82</a:t>
            </a:r>
          </a:p>
          <a:p>
            <a:pPr lvl="1"/>
            <a:r>
              <a:rPr lang="en-US" dirty="0"/>
              <a:t>Still some of the poorest households in the world, large gains off a very low base</a:t>
            </a:r>
          </a:p>
          <a:p>
            <a:pPr lvl="1"/>
            <a:r>
              <a:rPr lang="en-US" dirty="0"/>
              <a:t>Productive capacity strengthened, but households are labor-constrained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1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2140</Words>
  <Application>Microsoft Office PowerPoint</Application>
  <PresentationFormat>Widescreen</PresentationFormat>
  <Paragraphs>416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Aptos Display</vt:lpstr>
      <vt:lpstr>Arial</vt:lpstr>
      <vt:lpstr>Georgia</vt:lpstr>
      <vt:lpstr>Helvetica</vt:lpstr>
      <vt:lpstr>Times New Roman</vt:lpstr>
      <vt:lpstr>Office Theme</vt:lpstr>
      <vt:lpstr>Custom Design</vt:lpstr>
      <vt:lpstr>Long-term effects on households and adult children of Malawi’s National Cash Transfer Program </vt:lpstr>
      <vt:lpstr>PowerPoint Presentation</vt:lpstr>
      <vt:lpstr>The ‘quiet revolution’ in sub Saharan Africa</vt:lpstr>
      <vt:lpstr>The Malawi Social Cash Transfer Pogramme (SCTP) is the country’s largest social protection program</vt:lpstr>
      <vt:lpstr>PowerPoint Presentation</vt:lpstr>
      <vt:lpstr>Impact evaluation of SCTP 2013-2015</vt:lpstr>
      <vt:lpstr>Map of Study Areas</vt:lpstr>
      <vt:lpstr>RCT from 2013-2015 showed large impacts across protective and productive domains</vt:lpstr>
      <vt:lpstr>Initial RCT estimated a significant multiplier effect of the SCTP (Handa et al DPR 2022)</vt:lpstr>
      <vt:lpstr>PowerPoint Presentation</vt:lpstr>
      <vt:lpstr>SCTP households have more specific vulnerabilities than typical ultra-poor housheold</vt:lpstr>
      <vt:lpstr>Follow-up of original study sample funded by NIH (R01AG061437) (2019-2024)</vt:lpstr>
      <vt:lpstr>Follow-up in 2021 - attrition 9 percent by, not selective (balance preserved across T and C)</vt:lpstr>
      <vt:lpstr>PowerPoint Presentation</vt:lpstr>
      <vt:lpstr>Aim 1: Impact on households of an extra three years of transfer receipt</vt:lpstr>
      <vt:lpstr>PowerPoint Presentation</vt:lpstr>
      <vt:lpstr>Statistical approach replicates Handa et al DPR 2022 in order to compare impacts in 2015 vs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3: Transition to adulthood (next generation effects)</vt:lpstr>
      <vt:lpstr>Comparing baseline characteristics of the panel: Y = B0 + B1*T + ui</vt:lpstr>
      <vt:lpstr>Audrey Pereira: Impacts on IPV and Relationship Quality (current or most recent romantic partner)</vt:lpstr>
      <vt:lpstr>SCTP impacts on relationship quality</vt:lpstr>
      <vt:lpstr>PowerPoint Presentation</vt:lpstr>
      <vt:lpstr>Dharini Bhatia: Impact on non-cognitive characteristics and gender differences </vt:lpstr>
      <vt:lpstr>Bivariate analysis shows strong differences between T and C and men and women</vt:lpstr>
      <vt:lpstr>Single difference regression estimates measuring differences by sex and treatment effect</vt:lpstr>
      <vt:lpstr>Marwa Ibrahim: Impact of the SCTP on mobility of young people</vt:lpstr>
      <vt:lpstr>SCTP increases mobility by 5.5pp; treatment effect larger for older age group</vt:lpstr>
      <vt:lpstr>Treatment effect larger for women, leads to more long-distance (migration) moves; For men, SCTP extends mobility for longer, but moves are primary local</vt:lpstr>
      <vt:lpstr>Aim 2: Effect of income support on the  immune system</vt:lpstr>
      <vt:lpstr>PowerPoint Presentation</vt:lpstr>
      <vt:lpstr>Universal prevalence of HSV1 and CMV in both older adults and young adult children</vt:lpstr>
      <vt:lpstr>Conclusions so far from this work</vt:lpstr>
      <vt:lpstr>Testing effects of cash transfers on biological aging and risk for Alzheimer's Disease, R01AG087158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Handa, Sudhanshu</dc:creator>
  <cp:lastModifiedBy>Fajardo, Susana L.</cp:lastModifiedBy>
  <cp:revision>19</cp:revision>
  <dcterms:created xsi:type="dcterms:W3CDTF">2024-03-16T14:32:50Z</dcterms:created>
  <dcterms:modified xsi:type="dcterms:W3CDTF">2024-11-15T14:35:37Z</dcterms:modified>
</cp:coreProperties>
</file>