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1"/>
  </p:notesMasterIdLst>
  <p:sldIdLst>
    <p:sldId id="256" r:id="rId3"/>
    <p:sldId id="279" r:id="rId4"/>
    <p:sldId id="280" r:id="rId5"/>
    <p:sldId id="257" r:id="rId6"/>
    <p:sldId id="473" r:id="rId7"/>
    <p:sldId id="474" r:id="rId8"/>
    <p:sldId id="265" r:id="rId9"/>
    <p:sldId id="260" r:id="rId10"/>
    <p:sldId id="258" r:id="rId11"/>
    <p:sldId id="259" r:id="rId12"/>
    <p:sldId id="278" r:id="rId13"/>
    <p:sldId id="475" r:id="rId14"/>
    <p:sldId id="262" r:id="rId15"/>
    <p:sldId id="267" r:id="rId16"/>
    <p:sldId id="263" r:id="rId17"/>
    <p:sldId id="277" r:id="rId18"/>
    <p:sldId id="266" r:id="rId19"/>
    <p:sldId id="269" r:id="rId20"/>
    <p:sldId id="268" r:id="rId21"/>
    <p:sldId id="270" r:id="rId22"/>
    <p:sldId id="271" r:id="rId23"/>
    <p:sldId id="272" r:id="rId24"/>
    <p:sldId id="476" r:id="rId25"/>
    <p:sldId id="477" r:id="rId26"/>
    <p:sldId id="478" r:id="rId27"/>
    <p:sldId id="371" r:id="rId28"/>
    <p:sldId id="372" r:id="rId29"/>
    <p:sldId id="480" r:id="rId30"/>
    <p:sldId id="482" r:id="rId31"/>
    <p:sldId id="481" r:id="rId32"/>
    <p:sldId id="479" r:id="rId33"/>
    <p:sldId id="483" r:id="rId34"/>
    <p:sldId id="484" r:id="rId35"/>
    <p:sldId id="485" r:id="rId36"/>
    <p:sldId id="486" r:id="rId37"/>
    <p:sldId id="487" r:id="rId38"/>
    <p:sldId id="273" r:id="rId39"/>
    <p:sldId id="175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12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anda\Dropbox\Book%20chapter\data\poverty%20ra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udrey%20Pereira\Dropbox\UNC\Projects\CT-IPV%20Workshop\Graph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chemeClr val="accent2"/>
                </a:solidFill>
              </a:rPr>
              <a:t>Inventory of social protection programs across SSA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Beegle!$B$1</c:f>
              <c:strCache>
                <c:ptCount val="1"/>
                <c:pt idx="0">
                  <c:v>Number of countries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Beegle!$A$2:$A$9</c:f>
              <c:strCache>
                <c:ptCount val="8"/>
                <c:pt idx="0">
                  <c:v>Social pensions</c:v>
                </c:pt>
                <c:pt idx="1">
                  <c:v>Health interventions</c:v>
                </c:pt>
                <c:pt idx="2">
                  <c:v>Education interventions </c:v>
                </c:pt>
                <c:pt idx="3">
                  <c:v>Emergency</c:v>
                </c:pt>
                <c:pt idx="4">
                  <c:v>Food based</c:v>
                </c:pt>
                <c:pt idx="5">
                  <c:v>School feeding </c:v>
                </c:pt>
                <c:pt idx="6">
                  <c:v>Public works</c:v>
                </c:pt>
                <c:pt idx="7">
                  <c:v>Cash transfers</c:v>
                </c:pt>
              </c:strCache>
            </c:strRef>
          </c:cat>
          <c:val>
            <c:numRef>
              <c:f>Beegle!$B$2:$B$9</c:f>
              <c:numCache>
                <c:formatCode>General</c:formatCode>
                <c:ptCount val="8"/>
                <c:pt idx="0">
                  <c:v>12</c:v>
                </c:pt>
                <c:pt idx="1">
                  <c:v>15</c:v>
                </c:pt>
                <c:pt idx="2">
                  <c:v>20</c:v>
                </c:pt>
                <c:pt idx="3">
                  <c:v>22</c:v>
                </c:pt>
                <c:pt idx="4">
                  <c:v>23</c:v>
                </c:pt>
                <c:pt idx="5">
                  <c:v>28</c:v>
                </c:pt>
                <c:pt idx="6">
                  <c:v>33</c:v>
                </c:pt>
                <c:pt idx="7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73-4B70-BA1B-91BE6C866F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1815480047"/>
        <c:axId val="1815821599"/>
      </c:barChart>
      <c:catAx>
        <c:axId val="1815480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Social</a:t>
                </a:r>
                <a:r>
                  <a:rPr lang="en-US" baseline="0"/>
                  <a:t> protection programs in 46 countires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821599"/>
        <c:crosses val="autoZero"/>
        <c:auto val="1"/>
        <c:lblAlgn val="ctr"/>
        <c:lblOffset val="100"/>
        <c:noMultiLvlLbl val="0"/>
      </c:catAx>
      <c:valAx>
        <c:axId val="18158215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Number of countries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480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noFill/>
            <a:ln>
              <a:solidFill>
                <a:schemeClr val="accent2"/>
              </a:solidFill>
            </a:ln>
          </c:spPr>
          <c:dPt>
            <c:idx val="0"/>
            <c:bubble3D val="0"/>
            <c:explosion val="13"/>
            <c:spPr>
              <a:solidFill>
                <a:schemeClr val="accent3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36-49F4-96FD-B85B42A322AC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36-49F4-96FD-B85B42A322AC}"/>
              </c:ext>
            </c:extLst>
          </c:dPt>
          <c:dLbls>
            <c:dLbl>
              <c:idx val="0"/>
              <c:layout>
                <c:manualLayout>
                  <c:x val="4.2526011999027592E-2"/>
                  <c:y val="3.1878728215296668E-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28216657379669"/>
                      <c:h val="0.322268439293975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D36-49F4-96FD-B85B42A322A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36-49F4-96FD-B85B42A322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Sheet1!$H$31:$H$32</c:f>
              <c:numCache>
                <c:formatCode>General</c:formatCode>
                <c:ptCount val="2"/>
                <c:pt idx="0">
                  <c:v>0.32</c:v>
                </c:pt>
                <c:pt idx="1">
                  <c:v>0.67999999999999994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36-49F4-96FD-B85B42A322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70784438747793"/>
          <c:y val="0.15156859182183627"/>
          <c:w val="0.64704509177105751"/>
          <c:h val="0.66447404913784036"/>
        </c:manualLayout>
      </c:layout>
      <c:pieChart>
        <c:varyColors val="1"/>
        <c:ser>
          <c:idx val="0"/>
          <c:order val="0"/>
          <c:spPr>
            <a:ln>
              <a:solidFill>
                <a:schemeClr val="accent2"/>
              </a:solidFill>
            </a:ln>
          </c:spPr>
          <c:dPt>
            <c:idx val="0"/>
            <c:bubble3D val="0"/>
            <c:explosion val="24"/>
            <c:spPr>
              <a:solidFill>
                <a:schemeClr val="accent3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F1-4E8A-BC21-993F95742E5B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F1-4E8A-BC21-993F95742E5B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F1-4E8A-BC21-993F95742E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Sheet1!$H$41:$H$42</c:f>
              <c:numCache>
                <c:formatCode>General</c:formatCode>
                <c:ptCount val="2"/>
                <c:pt idx="0">
                  <c:v>0.26</c:v>
                </c:pt>
                <c:pt idx="1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F1-4E8A-BC21-993F95742E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SCTP households vs rural ultra-poor in Malawi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SCTP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Head widowed</c:v>
                </c:pt>
                <c:pt idx="1">
                  <c:v>Head no school</c:v>
                </c:pt>
                <c:pt idx="2">
                  <c:v>Has orphan</c:v>
                </c:pt>
                <c:pt idx="3">
                  <c:v>Head has disability</c:v>
                </c:pt>
                <c:pt idx="4">
                  <c:v>Head has chronic illness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43</c:v>
                </c:pt>
                <c:pt idx="1">
                  <c:v>72</c:v>
                </c:pt>
                <c:pt idx="2">
                  <c:v>35</c:v>
                </c:pt>
                <c:pt idx="3">
                  <c:v>47</c:v>
                </c:pt>
                <c:pt idx="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09-45C6-A9AD-066148521F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Rural Ultra-Poor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Head widowed</c:v>
                </c:pt>
                <c:pt idx="1">
                  <c:v>Head no school</c:v>
                </c:pt>
                <c:pt idx="2">
                  <c:v>Has orphan</c:v>
                </c:pt>
                <c:pt idx="3">
                  <c:v>Head has disability</c:v>
                </c:pt>
                <c:pt idx="4">
                  <c:v>Head has chronic illness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12</c:v>
                </c:pt>
                <c:pt idx="1">
                  <c:v>40</c:v>
                </c:pt>
                <c:pt idx="2">
                  <c:v>2.5</c:v>
                </c:pt>
                <c:pt idx="3">
                  <c:v>15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09-45C6-A9AD-066148521F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13074031"/>
        <c:axId val="1313074991"/>
      </c:barChart>
      <c:catAx>
        <c:axId val="1313074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3074991"/>
        <c:crosses val="autoZero"/>
        <c:auto val="1"/>
        <c:lblAlgn val="ctr"/>
        <c:lblOffset val="100"/>
        <c:noMultiLvlLbl val="0"/>
      </c:catAx>
      <c:valAx>
        <c:axId val="1313074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3074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'RD impacts'!$H$2:$H$11</c:f>
                <c:numCache>
                  <c:formatCode>General</c:formatCode>
                  <c:ptCount val="10"/>
                  <c:pt idx="0">
                    <c:v>0.13671620000000001</c:v>
                  </c:pt>
                  <c:pt idx="1">
                    <c:v>0.14279220000000001</c:v>
                  </c:pt>
                  <c:pt idx="2">
                    <c:v>0.18465670000000001</c:v>
                  </c:pt>
                  <c:pt idx="3">
                    <c:v>0.11996380000000001</c:v>
                  </c:pt>
                  <c:pt idx="4">
                    <c:v>0.13710159999999999</c:v>
                  </c:pt>
                  <c:pt idx="5">
                    <c:v>0.1247037</c:v>
                  </c:pt>
                  <c:pt idx="6">
                    <c:v>6.0451900000000003E-2</c:v>
                  </c:pt>
                  <c:pt idx="7">
                    <c:v>5.67685E-2</c:v>
                  </c:pt>
                  <c:pt idx="8">
                    <c:v>5.3420700000000002E-2</c:v>
                  </c:pt>
                  <c:pt idx="9">
                    <c:v>7.3035000000000003E-2</c:v>
                  </c:pt>
                </c:numCache>
              </c:numRef>
            </c:plus>
            <c:minus>
              <c:numRef>
                <c:f>'RD impacts'!$I$2:$I$11</c:f>
                <c:numCache>
                  <c:formatCode>General</c:formatCode>
                  <c:ptCount val="10"/>
                  <c:pt idx="0">
                    <c:v>0.12796379999999999</c:v>
                  </c:pt>
                  <c:pt idx="1">
                    <c:v>0.14093929999999999</c:v>
                  </c:pt>
                  <c:pt idx="2">
                    <c:v>0.18390700000000001</c:v>
                  </c:pt>
                  <c:pt idx="3">
                    <c:v>0.11393629999999996</c:v>
                  </c:pt>
                  <c:pt idx="4">
                    <c:v>0.13710869999999997</c:v>
                  </c:pt>
                  <c:pt idx="5">
                    <c:v>0.12533110000000003</c:v>
                  </c:pt>
                  <c:pt idx="6">
                    <c:v>6.0451799999999993E-2</c:v>
                  </c:pt>
                  <c:pt idx="7">
                    <c:v>5.67685E-2</c:v>
                  </c:pt>
                  <c:pt idx="8">
                    <c:v>5.3420700000000002E-2</c:v>
                  </c:pt>
                  <c:pt idx="9">
                    <c:v>7.3035099999999992E-2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multiLvlStrRef>
              <c:f>'RD impacts'!$A$2:$B$11</c:f>
              <c:multiLvlStrCache>
                <c:ptCount val="10"/>
                <c:lvl>
                  <c:pt idx="0">
                    <c:v>Benevolence</c:v>
                  </c:pt>
                  <c:pt idx="1">
                    <c:v>Honesty</c:v>
                  </c:pt>
                  <c:pt idx="2">
                    <c:v>Relationship flourishing</c:v>
                  </c:pt>
                  <c:pt idx="3">
                    <c:v>Benevolence</c:v>
                  </c:pt>
                  <c:pt idx="4">
                    <c:v>Honesty</c:v>
                  </c:pt>
                  <c:pt idx="5">
                    <c:v>Relationship flourishing</c:v>
                  </c:pt>
                  <c:pt idx="6">
                    <c:v>Any controlling behavior
(12 month)</c:v>
                  </c:pt>
                  <c:pt idx="7">
                    <c:v>Emotional violence</c:v>
                  </c:pt>
                  <c:pt idx="8">
                    <c:v>Physical violence</c:v>
                  </c:pt>
                  <c:pt idx="9">
                    <c:v>Sexual violence</c:v>
                  </c:pt>
                </c:lvl>
                <c:lvl>
                  <c:pt idx="0">
                    <c:v>Men
(N = 812)</c:v>
                  </c:pt>
                  <c:pt idx="3">
                    <c:v>Women
(N = 1,209)</c:v>
                  </c:pt>
                  <c:pt idx="6">
                    <c:v>Women
(N = 1,183)</c:v>
                  </c:pt>
                </c:lvl>
              </c:multiLvlStrCache>
            </c:multiLvlStrRef>
          </c:cat>
          <c:val>
            <c:numRef>
              <c:f>'RD impacts'!$C$2:$C$11</c:f>
              <c:numCache>
                <c:formatCode>0.00</c:formatCode>
                <c:ptCount val="10"/>
                <c:pt idx="0">
                  <c:v>0.04</c:v>
                </c:pt>
                <c:pt idx="1">
                  <c:v>0.04</c:v>
                </c:pt>
                <c:pt idx="2">
                  <c:v>-3.3847599999999999E-2</c:v>
                </c:pt>
                <c:pt idx="3">
                  <c:v>0.17</c:v>
                </c:pt>
                <c:pt idx="4">
                  <c:v>0.08</c:v>
                </c:pt>
                <c:pt idx="5">
                  <c:v>0.1876794</c:v>
                </c:pt>
                <c:pt idx="6">
                  <c:v>4.7172100000000002E-2</c:v>
                </c:pt>
                <c:pt idx="7">
                  <c:v>6.0639999999999999E-4</c:v>
                </c:pt>
                <c:pt idx="8">
                  <c:v>8.9484999999999999E-3</c:v>
                </c:pt>
                <c:pt idx="9">
                  <c:v>-9.4716000000000002E-3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09-4F55-9A00-1CEEDAE4C2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8536944"/>
        <c:axId val="488292928"/>
      </c:barChart>
      <c:catAx>
        <c:axId val="48853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88292928"/>
        <c:crosses val="autoZero"/>
        <c:auto val="1"/>
        <c:lblAlgn val="ctr"/>
        <c:lblOffset val="100"/>
        <c:noMultiLvlLbl val="0"/>
      </c:catAx>
      <c:valAx>
        <c:axId val="488292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8853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accent2"/>
              </a:solidFill>
            </a:ln>
          </c:spPr>
          <c:explosion val="22"/>
          <c:dPt>
            <c:idx val="0"/>
            <c:bubble3D val="0"/>
            <c:explosion val="7"/>
            <c:spPr>
              <a:solidFill>
                <a:schemeClr val="accent3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46-4D2F-940C-6D4D329531B5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546-4D2F-940C-6D4D329531B5}"/>
              </c:ext>
            </c:extLst>
          </c:dPt>
          <c:dLbls>
            <c:dLbl>
              <c:idx val="0"/>
              <c:layout>
                <c:manualLayout>
                  <c:x val="0.10215539847040379"/>
                  <c:y val="0.2412769821759004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46-4D2F-940C-6D4D329531B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46-4D2F-940C-6D4D329531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Sheet1!$A$12:$A$13</c:f>
              <c:numCache>
                <c:formatCode>General</c:formatCode>
                <c:ptCount val="2"/>
                <c:pt idx="0">
                  <c:v>0.24</c:v>
                </c:pt>
                <c:pt idx="1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46-4D2F-940C-6D4D329531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accent2"/>
              </a:solidFill>
            </a:ln>
          </c:spPr>
          <c:explosion val="47"/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0A-4C40-AF02-65B9130C317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0A-4C40-AF02-65B9130C317D}"/>
              </c:ext>
            </c:extLst>
          </c:dPt>
          <c:dLbls>
            <c:dLbl>
              <c:idx val="0"/>
              <c:layout>
                <c:manualLayout>
                  <c:x val="0.11255975582509661"/>
                  <c:y val="0.1802737657796001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D0A-4C40-AF02-65B9130C317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0A-4C40-AF02-65B9130C31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Sheet1!$A$19:$A$20</c:f>
              <c:numCache>
                <c:formatCode>General</c:formatCode>
                <c:ptCount val="2"/>
                <c:pt idx="0">
                  <c:v>0.05</c:v>
                </c:pt>
                <c:pt idx="1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0A-4C40-AF02-65B9130C3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accent2"/>
              </a:solidFill>
            </a:ln>
          </c:spPr>
          <c:dPt>
            <c:idx val="0"/>
            <c:bubble3D val="0"/>
            <c:explosion val="37"/>
            <c:spPr>
              <a:solidFill>
                <a:schemeClr val="accent3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90-434C-B1FB-C793F1EAA667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90-434C-B1FB-C793F1EAA667}"/>
              </c:ext>
            </c:extLst>
          </c:dPt>
          <c:dLbls>
            <c:dLbl>
              <c:idx val="0"/>
              <c:layout>
                <c:manualLayout>
                  <c:x val="0.10901837733435883"/>
                  <c:y val="2.793203026242215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83213823473845"/>
                      <c:h val="0.384112955624033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390-434C-B1FB-C793F1EAA66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90-434C-B1FB-C793F1EAA6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Sheet1!$H$11:$H$12</c:f>
              <c:numCache>
                <c:formatCode>General</c:formatCode>
                <c:ptCount val="2"/>
                <c:pt idx="0">
                  <c:v>0.12</c:v>
                </c:pt>
                <c:pt idx="1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90-434C-B1FB-C793F1EAA6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accent2"/>
              </a:solidFill>
            </a:ln>
          </c:spPr>
          <c:dPt>
            <c:idx val="0"/>
            <c:bubble3D val="0"/>
            <c:explosion val="28"/>
            <c:spPr>
              <a:solidFill>
                <a:schemeClr val="accent3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85-4CA2-AF97-D7108661C45A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85-4CA2-AF97-D7108661C45A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85-4CA2-AF97-D7108661C4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Sheet1!$H$21:$H$22</c:f>
              <c:numCache>
                <c:formatCode>General</c:formatCode>
                <c:ptCount val="2"/>
                <c:pt idx="0">
                  <c:v>0.21</c:v>
                </c:pt>
                <c:pt idx="1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85-4CA2-AF97-D7108661C45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accent2"/>
              </a:solidFill>
            </a:ln>
          </c:spPr>
          <c:dPt>
            <c:idx val="0"/>
            <c:bubble3D val="0"/>
            <c:explosion val="20"/>
            <c:spPr>
              <a:solidFill>
                <a:schemeClr val="accent3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84-4777-97A2-3BEFC6E9FEAC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84-4777-97A2-3BEFC6E9FEAC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84-4777-97A2-3BEFC6E9FE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Sheet1!$A$31:$A$32</c:f>
              <c:numCache>
                <c:formatCode>General</c:formatCode>
                <c:ptCount val="2"/>
                <c:pt idx="0">
                  <c:v>0.47</c:v>
                </c:pt>
                <c:pt idx="1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84-4777-97A2-3BEFC6E9FE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accent2"/>
              </a:solidFill>
            </a:ln>
          </c:spPr>
          <c:dPt>
            <c:idx val="0"/>
            <c:bubble3D val="0"/>
            <c:explosion val="21"/>
            <c:spPr>
              <a:solidFill>
                <a:schemeClr val="accent3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96-4E6B-9BB4-2EFFC216E4D4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96-4E6B-9BB4-2EFFC216E4D4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96-4E6B-9BB4-2EFFC216E4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Sheet1!$H$31:$H$32</c:f>
              <c:numCache>
                <c:formatCode>General</c:formatCode>
                <c:ptCount val="2"/>
                <c:pt idx="0">
                  <c:v>0.32</c:v>
                </c:pt>
                <c:pt idx="1">
                  <c:v>0.67999999999999994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96-4E6B-9BB4-2EFFC216E4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F112B-1DE0-452A-A7FD-262ADC8233B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DE7B9-42FC-4EB3-BB1B-C00A55EBC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6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district:</a:t>
            </a:r>
          </a:p>
          <a:p>
            <a:endParaRPr lang="en-US" dirty="0"/>
          </a:p>
          <a:p>
            <a:r>
              <a:rPr lang="en-US" dirty="0"/>
              <a:t>Salima: 800 T/ 975 C</a:t>
            </a:r>
          </a:p>
          <a:p>
            <a:r>
              <a:rPr lang="en-US" dirty="0"/>
              <a:t>Mangochi: 878 T/ 878 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258F30-AE88-4DF6-BC80-4CFD1B23EAC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28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Q1 2023 1US4 = MK360, so ~32 U.S. cents per person per day consumption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3DE7B9-42FC-4EB3-BB1B-C00A55EBC01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96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are our main results. </a:t>
            </a:r>
          </a:p>
          <a:p>
            <a:r>
              <a:rPr lang="en-US" dirty="0"/>
              <a:t>Overall we see positive impacts of the SCTP on young women’s perception of partner’s benevolence and relationship flourishing score</a:t>
            </a:r>
          </a:p>
          <a:p>
            <a:r>
              <a:rPr lang="en-US" dirty="0"/>
              <a:t>We didn’t see any effects on honesty</a:t>
            </a:r>
          </a:p>
          <a:p>
            <a:r>
              <a:rPr lang="en-US" dirty="0"/>
              <a:t>And we didn’t see any impacts of the cash transfer on young men’s relationship quality or on young women’s reported IPV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D255FF-E733-7A46-8A77-BA6A8CE5004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39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for the two variables with impacts for young women, we tested mediation individually for each of the home environment indicators</a:t>
            </a:r>
          </a:p>
          <a:p>
            <a:r>
              <a:rPr lang="en-US" dirty="0"/>
              <a:t>This is the proportion of the total effect that was mediated by each indicator</a:t>
            </a:r>
          </a:p>
          <a:p>
            <a:r>
              <a:rPr lang="en-US" dirty="0"/>
              <a:t>There were no short-term or long-term impacts on years of schooling</a:t>
            </a:r>
          </a:p>
          <a:p>
            <a:r>
              <a:rPr lang="en-US" dirty="0"/>
              <a:t>There’ were short term impacts on HH worry about food, social support and CES-D in the SR, and for CES-D in the LR</a:t>
            </a:r>
          </a:p>
          <a:p>
            <a:r>
              <a:rPr lang="en-US" dirty="0"/>
              <a:t>And we find that improved mental health is overall a very important mediator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D255FF-E733-7A46-8A77-BA6A8CE5004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74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20412-D99D-6B4A-883A-CBACC7BDF97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05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D8F65-E83C-4748-EEDB-81382BB97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DFA494-597A-4BEC-9F79-3FCD8D11A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0EB1E-E882-489F-65E8-5165A3B1B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E47C7-37D7-B995-EBFD-36D40CD21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EDAB2-CC3A-8A49-F355-7D9D84E65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408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F8A3D-A99B-52EA-A049-31AD2BD01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DAEC16-C6F7-01B3-D657-D409A40E3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FAB03-24E3-3ADD-58E3-FA651A3B9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D3710-7671-3DDA-E326-9E46AEDFF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36D60-7CD8-3DBD-2060-C3463B79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97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EBE997-B12F-F924-0E9D-AB47D71C1A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6F2212-D8F1-E24F-E3C8-91BFD58CC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2DC6A-3B86-190B-5858-CB9D057F8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B3E05-26F8-268A-EA96-EB7D4CE54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E79A1-C44E-3802-10E7-B1A7AC3C0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64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01C3B8-B5AF-4135-BFF5-6CEEBCE4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5210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6"/>
          <p:cNvSpPr>
            <a:spLocks noGrp="1"/>
          </p:cNvSpPr>
          <p:nvPr>
            <p:ph type="title"/>
          </p:nvPr>
        </p:nvSpPr>
        <p:spPr>
          <a:xfrm>
            <a:off x="499176" y="969825"/>
            <a:ext cx="11189904" cy="723899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65FB38-CF8E-EC49-9B9C-9C905814BC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485" y="626912"/>
            <a:ext cx="11190288" cy="228600"/>
          </a:xfrm>
        </p:spPr>
        <p:txBody>
          <a:bodyPr>
            <a:noAutofit/>
          </a:bodyPr>
          <a:lstStyle>
            <a:lvl1pPr marL="0" indent="0">
              <a:buNone/>
              <a:defRPr sz="1800" b="1" cap="all" spc="17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C98C1B8D-FFEF-2242-B9B5-3F30CF41DD56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609600" y="2209800"/>
            <a:ext cx="10972800" cy="4000500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3DA83-43E4-7142-82E1-46053E45A21F}"/>
              </a:ext>
            </a:extLst>
          </p:cNvPr>
          <p:cNvSpPr txBox="1"/>
          <p:nvPr userDrawn="1"/>
        </p:nvSpPr>
        <p:spPr>
          <a:xfrm>
            <a:off x="531038" y="6226999"/>
            <a:ext cx="7159102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1200" b="0" spc="180" baseline="0" dirty="0">
                <a:solidFill>
                  <a:schemeClr val="bg2">
                    <a:lumMod val="50000"/>
                  </a:schemeClr>
                </a:solidFill>
              </a:rPr>
              <a:t>THE UNIVERSITY OF NORTH CAROLINA AT CHAPEL HILL</a:t>
            </a:r>
            <a:endParaRPr lang="en-US" sz="1200" b="0" i="1" spc="180" baseline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981185" y="6216212"/>
            <a:ext cx="2707895" cy="246221"/>
          </a:xfrm>
        </p:spPr>
        <p:txBody>
          <a:bodyPr>
            <a:noAutofit/>
          </a:bodyPr>
          <a:lstStyle>
            <a:lvl1pPr>
              <a:defRPr lang="en-US" sz="1200" b="0" kern="120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6D6E361B-DFCA-824D-BA63-ADCED3B419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899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9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2CDBF-79EC-6576-E5A6-4FC9D6FF7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304735-9EB9-55FA-4A26-73444A5741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2BC2B-7CE0-41D0-614A-0088E416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4FCB7-AFE8-C469-F540-3708A1A18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DF3DC-83A2-82BB-F04C-3851C1B6E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96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E7469-F793-5B43-0028-9CC1745BA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4545C-D62F-72C3-4E9A-4FEC2586D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2D457-A067-2D8A-6F0F-F9A734B2F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FCC9A-CEB2-6012-024C-DD3FBBD38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C57F1-40CA-C0FD-8D0F-7526DA0E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11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A5A4-7642-8B7B-3400-B7ED7ED5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EBA0B-49D3-2BBB-FEF4-89115CA3D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ED028-8D6A-5449-6831-C302A2BDC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B33AB-DA76-C6D7-B853-838371D7E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58284-219C-E056-D9DA-1375779F9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50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88251-386E-BDBC-9A71-7085A25A4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35B55-C635-5E1E-0120-4CAF5FB90C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25DEAE-91D7-5D70-AC24-731465016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215DB5-69B0-36E1-E062-4CBAC7914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B6990-6EA7-BFB3-0A1D-055BEF6E4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7172F6-655E-46B3-D229-C6454378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84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F6AA6-3035-8A66-8A28-ADFE29106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5DD61-B1A6-814D-1240-24F53257E0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73844-36FA-3F40-0A21-2BC16307E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DA791-E130-67A0-3157-FE34ED4A27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A73EF4-3D0B-5663-C931-E22BD2180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FCC049-5F20-C409-5966-7B831C73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581FC5-FBFE-57F8-A6C4-BCD8C419C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94F429-4EA4-529C-9B1F-02EFEC031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1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285F7-2504-6D5A-AD1A-915708062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B1E67-B63A-5FBB-72E5-BCB1F25BC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EB4453-3AF7-5767-A5AD-E020A4E62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5EE47-8201-4EDA-CBD2-2CDF00CFD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65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9615-1DD8-4A36-0591-DD9BBD511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8FFF2-9EB8-9BB2-7A6F-568E647B7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D56E4-5211-EA0C-BBE6-14644A76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642F3-B3CF-6B54-7276-BF0DA1630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7C3BE-4801-30B0-0335-05FF8E22C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875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6BC848-7EB9-3B7E-5E10-E2F6A7794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B0FC80-AF4F-D8A1-1434-43C3233A1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7567E5-BE72-D58B-A770-7058AA89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97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08DD7-679D-335F-AF6D-EB924112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1E93F-7E95-AFB5-FBBA-4D2EBCD07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ABA0B-3D97-552A-FA63-3709FF7DE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89514-DE62-4BB9-F15A-8BD87DFC8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CFF9D-F997-A2BF-462E-206DBCDBE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416689-7455-75AE-211B-603CB9D1A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2350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10971-A144-CDC7-2012-C099BFA42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166F37-4ACF-CD5D-0D97-B2820715E2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98B2D-A2BF-A20A-A19A-850835D814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37D40-D3AE-F224-C6EB-7CC5BACD5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CDA752-2588-24FC-AC7E-FA494CA3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65226-B15C-AB02-0A64-0599AD9B3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4273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EEF0B-447F-8F3C-88D1-9449F7F44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9E1DC7-F7C6-8DFF-DE5F-7D22B9C11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FFC26-75D0-8C31-D117-A340B7170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8DFB8-CEA4-34A5-2ED7-A570CB539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F5C4A-6953-78B2-38E3-8DFE90B8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422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0B03BC-BB8E-7E2D-9DA8-C31DF78FE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C19A3-1E94-2602-69BB-2C144E533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DE437-9EA2-CE39-A1E8-06EF86992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660F5-3D92-15FD-AD6C-86F2569A0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559DF-B98C-9AAB-E4DA-9AC6D2D20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8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89586-DCE6-88F8-A7A4-F4E1C0281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557A7-954E-2620-C74F-14BC4A00C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60FC4-0659-800C-975B-B00B679A1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9C8FC-8379-AF36-5540-7107CA31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53D78-12D3-4550-2335-5BA07C7C2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2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74D95-BEB6-0AEA-7511-A35A0F9AC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1E996-22E1-3AB0-7E07-5EBAABED8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495C8-6285-056F-512F-C3EE7F34D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7D4106-8184-891D-F368-ACE4DFDE4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50CA89-73B2-C9AD-CBC8-6655F59D9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C83F1E-1B43-816D-8CFC-39F017D49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62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AB942-9820-69EE-5D55-80C91DB36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E9FBE-9E4F-226E-A21D-5BDE58F01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BCF3A9-9C53-159E-8FF5-998198157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83E1EF-E2AC-C703-FB7E-232B5E3B75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38E42-ADA1-F08E-8651-52A7792857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99D91A-C5F6-C133-4C9F-214EFDF0F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7AF8F6-20E7-7570-F905-F31AB6BEF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8F5DFB-C180-878C-263F-0A452526C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93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47629-D421-7C83-0658-F70F0BD82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E3F056-2934-5EB7-E8BF-16D837F31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3B32EE-CD61-3CCF-0921-A8E206AD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31FFC3-EEF5-A78A-D930-EF71ABDAF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7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5F5A06-F353-663D-97D3-C0CD86F17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5BD5C1-3575-DF12-94D8-0DFAC7658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19D1E-5BC4-FDC0-02FF-187969DF7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7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CF2CB-B2F5-58D7-C30D-8DD2D5A7A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33C6D-245D-B1C5-9E91-3BA010BC4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5B689E-B85C-5E18-333C-AC531AC36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A644D-94D2-ED72-85C6-0F51EE3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D48644-AC63-616D-065A-82DB5EB5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ECEB2-081B-06FD-A879-78A5E9790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02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1EE74-ADFB-6133-B6C1-2AEF4537E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CADDE-44CE-57F4-45B2-7910D4D0C6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11A6E2-CD29-B062-1996-011498408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FE5CC-6A7C-C949-E674-E31F05375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5D4DA-14A5-1D26-19FC-3239EFC84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093F29-D32F-DA26-043A-3A55CD0B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6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084145-02C6-1077-F505-E4053636C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36597-6F6E-528A-CAF2-0F6C176B4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77569-9B1E-9895-C953-5DBC579D4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BAD0D8-1B3C-439D-949C-46265E27E32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1A7D4-6090-F090-E7D0-5E7C1C46B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FCC43-6F3D-A6DD-B506-D5F6EF7C19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B0B610-3296-4B42-8E34-484D438D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5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343EEE-83A5-B7D7-98B9-EA9334C2A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633E6-68BC-811F-E186-B1987E90D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2FE91-339B-B7F3-8A2F-80EF597437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924A58-C1EB-4E6C-AED3-1FF5C5D53D7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2A10B-97D0-2566-8E7E-949EC3CA89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23AD1-437A-6572-5281-07EF51E8FD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9B03CA-2D75-49A8-9136-52C58F793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6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10" Type="http://schemas.openxmlformats.org/officeDocument/2006/relationships/chart" Target="../charts/chart11.xml"/><Relationship Id="rId4" Type="http://schemas.openxmlformats.org/officeDocument/2006/relationships/chart" Target="../charts/chart5.xml"/><Relationship Id="rId9" Type="http://schemas.openxmlformats.org/officeDocument/2006/relationships/chart" Target="../charts/char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cpcblog.cpc.unc.edu/2021/11/09/innovation-how-to-collect-dried-blood-spots-in-rural-areas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1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emf"/><Relationship Id="rId4" Type="http://schemas.microsoft.com/office/2007/relationships/hdphoto" Target="../media/hdphoto1.wdp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3501-5653-DF47-47AA-F511E64AF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60437"/>
            <a:ext cx="9144000" cy="2387600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Long-term effects on households and adult children of Malawi’s National Cash Transfer Program</a:t>
            </a:r>
            <a:br>
              <a:rPr lang="en-US" sz="3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 (Body CS)"/>
              </a:rPr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9B74DE-CE89-05BC-F8B4-1F3AE1E39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2225673"/>
          </a:xfrm>
        </p:spPr>
        <p:txBody>
          <a:bodyPr>
            <a:normAutofit/>
          </a:bodyPr>
          <a:lstStyle/>
          <a:p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PhD students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Paul Sirma, Marwa Ibrahim, Audrey Pereira, Dharini Bhatia, Juba Kafumba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</a:b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Faculty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Sudhanshu Handa, Maxton Tsoka,  Joseph Chunga, Clare Barrington, Allison Aiello, Carolyn Halpern, Gustavo Angeles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</a:b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Project Manager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Susana Fajardo</a:t>
            </a:r>
          </a:p>
          <a:p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 (Body CS)"/>
              </a:rPr>
              <a:t>November 2024</a:t>
            </a:r>
            <a:endParaRPr lang="en-US" sz="18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 (Body CS)"/>
            </a:endParaRPr>
          </a:p>
          <a:p>
            <a:endParaRPr lang="en-US" dirty="0"/>
          </a:p>
        </p:txBody>
      </p:sp>
      <p:pic>
        <p:nvPicPr>
          <p:cNvPr id="5" name="Picture 4" descr="A green and yellow map with arrows&#10;&#10;Description automatically generated">
            <a:extLst>
              <a:ext uri="{FF2B5EF4-FFF2-40B4-BE49-F238E27FC236}">
                <a16:creationId xmlns:a16="http://schemas.microsoft.com/office/drawing/2014/main" id="{A5038B8A-E0D1-45D2-8728-81FD226B4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415" y="5155984"/>
            <a:ext cx="2149364" cy="134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69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D82717-B737-FD57-4F1F-8B649001A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05" y="1117679"/>
            <a:ext cx="10416419" cy="58553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57D7A5-A782-5BF8-16B8-C5363E05035D}"/>
              </a:ext>
            </a:extLst>
          </p:cNvPr>
          <p:cNvSpPr txBox="1"/>
          <p:nvPr/>
        </p:nvSpPr>
        <p:spPr>
          <a:xfrm>
            <a:off x="742870" y="43195"/>
            <a:ext cx="100384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High dependency ratio leads to fewer able-bodied</a:t>
            </a:r>
          </a:p>
          <a:p>
            <a:r>
              <a:rPr lang="en-US" sz="3600" dirty="0"/>
              <a:t> members in eligible households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5C41C24-A903-742A-9F22-E8601180698A}"/>
              </a:ext>
            </a:extLst>
          </p:cNvPr>
          <p:cNvSpPr/>
          <p:nvPr/>
        </p:nvSpPr>
        <p:spPr>
          <a:xfrm>
            <a:off x="1809945" y="2229439"/>
            <a:ext cx="1791093" cy="132446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A3AB741-9738-0FC3-C0D1-65AFCF074C15}"/>
              </a:ext>
            </a:extLst>
          </p:cNvPr>
          <p:cNvSpPr/>
          <p:nvPr/>
        </p:nvSpPr>
        <p:spPr>
          <a:xfrm>
            <a:off x="6924870" y="4153489"/>
            <a:ext cx="1791093" cy="132446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13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5B650-B97F-2642-9AEE-B45740AEA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237"/>
            <a:ext cx="10515600" cy="99262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SCTP households have more specific vulnerabilities than typical ultra-poor </a:t>
            </a:r>
            <a:r>
              <a:rPr lang="en-US" sz="3600" dirty="0" err="1"/>
              <a:t>housheold</a:t>
            </a:r>
            <a:endParaRPr lang="en-US" sz="36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4282D0D-A53A-DE07-6724-22E27C3AE0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904774"/>
              </p:ext>
            </p:extLst>
          </p:nvPr>
        </p:nvGraphicFramePr>
        <p:xfrm>
          <a:off x="655781" y="1339273"/>
          <a:ext cx="10843491" cy="5255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774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6731-122B-C3A8-A6A3-246374B89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Follow-up of original study sample funded by NIH (R01AG061437) (2019-2024)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034A8-D3D6-DE9A-C963-8D2B55D5C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512" y="1825625"/>
            <a:ext cx="10686288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Aim 1: Did the extra three years of cash confer a permanent advantage to the early T group?</a:t>
            </a:r>
          </a:p>
          <a:p>
            <a:r>
              <a:rPr lang="en-US" dirty="0"/>
              <a:t>Aim 2: Are there effects on the immune system? (led by Co-I Allison Aiello) </a:t>
            </a:r>
            <a:r>
              <a:rPr lang="en-US" b="1" dirty="0">
                <a:solidFill>
                  <a:schemeClr val="accent2"/>
                </a:solidFill>
              </a:rPr>
              <a:t>(we were matched by Barbara Entwisle)</a:t>
            </a:r>
          </a:p>
          <a:p>
            <a:r>
              <a:rPr lang="en-US" dirty="0"/>
              <a:t>Aim 3: What impacts on the transition to adulthood among young adult children?</a:t>
            </a:r>
          </a:p>
          <a:p>
            <a:endParaRPr lang="en-US" dirty="0"/>
          </a:p>
          <a:p>
            <a:r>
              <a:rPr lang="en-US" dirty="0"/>
              <a:t>The follow-up surveys</a:t>
            </a:r>
          </a:p>
          <a:p>
            <a:pPr lvl="1"/>
            <a:r>
              <a:rPr lang="en-US" dirty="0"/>
              <a:t>2021 – reinterviewed households</a:t>
            </a:r>
          </a:p>
          <a:p>
            <a:pPr lvl="1"/>
            <a:r>
              <a:rPr lang="en-US" dirty="0"/>
              <a:t>2022 – reinterviewed young adults who were age 13-19 at baseline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1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74F81-E3C1-A3AF-53A6-8C8DAC022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Follow-up in 2021 - attrition 9 percent by, not selective (balance preserved across T and C)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398E5BA-E5E7-3155-313E-66CC08D70A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1781554"/>
              </p:ext>
            </p:extLst>
          </p:nvPr>
        </p:nvGraphicFramePr>
        <p:xfrm>
          <a:off x="838200" y="2815151"/>
          <a:ext cx="10515600" cy="2286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3920">
                  <a:extLst>
                    <a:ext uri="{9D8B030D-6E8A-4147-A177-3AD203B41FA5}">
                      <a16:colId xmlns:a16="http://schemas.microsoft.com/office/drawing/2014/main" val="1464435286"/>
                    </a:ext>
                  </a:extLst>
                </a:gridCol>
                <a:gridCol w="1574276">
                  <a:extLst>
                    <a:ext uri="{9D8B030D-6E8A-4147-A177-3AD203B41FA5}">
                      <a16:colId xmlns:a16="http://schemas.microsoft.com/office/drawing/2014/main" val="495606143"/>
                    </a:ext>
                  </a:extLst>
                </a:gridCol>
                <a:gridCol w="1814660">
                  <a:extLst>
                    <a:ext uri="{9D8B030D-6E8A-4147-A177-3AD203B41FA5}">
                      <a16:colId xmlns:a16="http://schemas.microsoft.com/office/drawing/2014/main" val="2450653660"/>
                    </a:ext>
                  </a:extLst>
                </a:gridCol>
                <a:gridCol w="1508288">
                  <a:extLst>
                    <a:ext uri="{9D8B030D-6E8A-4147-A177-3AD203B41FA5}">
                      <a16:colId xmlns:a16="http://schemas.microsoft.com/office/drawing/2014/main" val="1476106571"/>
                    </a:ext>
                  </a:extLst>
                </a:gridCol>
                <a:gridCol w="3284456">
                  <a:extLst>
                    <a:ext uri="{9D8B030D-6E8A-4147-A177-3AD203B41FA5}">
                      <a16:colId xmlns:a16="http://schemas.microsoft.com/office/drawing/2014/main" val="3519452119"/>
                    </a:ext>
                  </a:extLst>
                </a:gridCol>
              </a:tblGrid>
              <a:tr h="311373">
                <a:tc gridSpan="5">
                  <a:txBody>
                    <a:bodyPr/>
                    <a:lstStyle/>
                    <a:p>
                      <a:r>
                        <a:rPr lang="en-US" sz="2400" dirty="0"/>
                        <a:t>Sample sizes and attrition rates by wave and study arm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209860"/>
                  </a:ext>
                </a:extLst>
              </a:tr>
              <a:tr h="408816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Treated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Attrition from baseline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179449"/>
                  </a:ext>
                </a:extLst>
              </a:tr>
              <a:tr h="408816">
                <a:tc>
                  <a:txBody>
                    <a:bodyPr/>
                    <a:lstStyle/>
                    <a:p>
                      <a:r>
                        <a:rPr lang="en-US" sz="2400" dirty="0"/>
                        <a:t>2013 (baseline)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52.5%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47.4%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3,531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773112"/>
                  </a:ext>
                </a:extLst>
              </a:tr>
              <a:tr h="408816">
                <a:tc>
                  <a:txBody>
                    <a:bodyPr/>
                    <a:lstStyle/>
                    <a:p>
                      <a:r>
                        <a:rPr lang="en-US" sz="24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52.6%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47.4%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3,396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265850"/>
                  </a:ext>
                </a:extLst>
              </a:tr>
              <a:tr h="408816">
                <a:tc>
                  <a:txBody>
                    <a:bodyPr/>
                    <a:lstStyle/>
                    <a:p>
                      <a:r>
                        <a:rPr lang="en-US" sz="24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52.3%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47.7%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3,207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178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861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4A5BF9D-E420-7A68-18E7-FA8212A068E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4261528"/>
              </p:ext>
            </p:extLst>
          </p:nvPr>
        </p:nvGraphicFramePr>
        <p:xfrm>
          <a:off x="598602" y="1187777"/>
          <a:ext cx="10689995" cy="5103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35686">
                  <a:extLst>
                    <a:ext uri="{9D8B030D-6E8A-4147-A177-3AD203B41FA5}">
                      <a16:colId xmlns:a16="http://schemas.microsoft.com/office/drawing/2014/main" val="1943941167"/>
                    </a:ext>
                  </a:extLst>
                </a:gridCol>
                <a:gridCol w="1729758">
                  <a:extLst>
                    <a:ext uri="{9D8B030D-6E8A-4147-A177-3AD203B41FA5}">
                      <a16:colId xmlns:a16="http://schemas.microsoft.com/office/drawing/2014/main" val="1085906552"/>
                    </a:ext>
                  </a:extLst>
                </a:gridCol>
                <a:gridCol w="1657883">
                  <a:extLst>
                    <a:ext uri="{9D8B030D-6E8A-4147-A177-3AD203B41FA5}">
                      <a16:colId xmlns:a16="http://schemas.microsoft.com/office/drawing/2014/main" val="928246069"/>
                    </a:ext>
                  </a:extLst>
                </a:gridCol>
                <a:gridCol w="1666668">
                  <a:extLst>
                    <a:ext uri="{9D8B030D-6E8A-4147-A177-3AD203B41FA5}">
                      <a16:colId xmlns:a16="http://schemas.microsoft.com/office/drawing/2014/main" val="468560547"/>
                    </a:ext>
                  </a:extLst>
                </a:gridCol>
              </a:tblGrid>
              <a:tr h="392576"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395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Baseline means for households remaining in sample in 2021 (panel)</a:t>
                      </a:r>
                    </a:p>
                  </a:txBody>
                  <a:tcPr marL="88742" marR="8874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395"/>
                        </a:spcAft>
                      </a:pPr>
                      <a:endParaRPr lang="en-US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395"/>
                        </a:spcAft>
                      </a:pPr>
                      <a:endParaRPr lang="en-US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395"/>
                        </a:spcAft>
                      </a:pPr>
                      <a:endParaRPr lang="en-US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678350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395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395"/>
                        </a:spcAft>
                      </a:pPr>
                      <a:r>
                        <a:rPr lang="en-US" sz="2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</a:t>
                      </a:r>
                      <a:endParaRPr lang="en-US" sz="2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395"/>
                        </a:spcAft>
                      </a:pPr>
                      <a:r>
                        <a:rPr lang="en-US" sz="2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Treated</a:t>
                      </a:r>
                      <a:endParaRPr lang="en-US" sz="2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395"/>
                        </a:spcAft>
                      </a:pPr>
                      <a:r>
                        <a:rPr lang="en-US" sz="2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2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1142561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annual consumption pc (Mk)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41,698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44,696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0.377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87275877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food consumption pc (Mk)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32,085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34,533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0.392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extLst>
                  <a:ext uri="{0D108BD9-81ED-4DB2-BD59-A6C34878D82A}">
                    <a16:rowId xmlns:a16="http://schemas.microsoft.com/office/drawing/2014/main" val="3494913133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Never worry about food (last 4 weeks)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0.159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0.146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0.732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extLst>
                  <a:ext uri="{0D108BD9-81ED-4DB2-BD59-A6C34878D82A}">
                    <a16:rowId xmlns:a16="http://schemas.microsoft.com/office/drawing/2014/main" val="1453585422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meals per day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1.925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1.888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0.565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extLst>
                  <a:ext uri="{0D108BD9-81ED-4DB2-BD59-A6C34878D82A}">
                    <a16:rowId xmlns:a16="http://schemas.microsoft.com/office/drawing/2014/main" val="1067619480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Raised goats, sheep, or chicken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0.252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0.269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extLst>
                  <a:ext uri="{0D108BD9-81ED-4DB2-BD59-A6C34878D82A}">
                    <a16:rowId xmlns:a16="http://schemas.microsoft.com/office/drawing/2014/main" val="2272396129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outstanding loan (last 12 months)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620.519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563.850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0.564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extLst>
                  <a:ext uri="{0D108BD9-81ED-4DB2-BD59-A6C34878D82A}">
                    <a16:rowId xmlns:a16="http://schemas.microsoft.com/office/drawing/2014/main" val="2786886561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outstanding credit debt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152.678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165.310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0.721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extLst>
                  <a:ext uri="{0D108BD9-81ED-4DB2-BD59-A6C34878D82A}">
                    <a16:rowId xmlns:a16="http://schemas.microsoft.com/office/drawing/2014/main" val="3739930368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value of crop harvest (MWK)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18,454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20,062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0.626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extLst>
                  <a:ext uri="{0D108BD9-81ED-4DB2-BD59-A6C34878D82A}">
                    <a16:rowId xmlns:a16="http://schemas.microsoft.com/office/drawing/2014/main" val="992891728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Operating a NFE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0.234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0.262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0.544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/>
                </a:tc>
                <a:extLst>
                  <a:ext uri="{0D108BD9-81ED-4DB2-BD59-A6C34878D82A}">
                    <a16:rowId xmlns:a16="http://schemas.microsoft.com/office/drawing/2014/main" val="661928636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 of life index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18.199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17.584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0.489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913499"/>
                  </a:ext>
                </a:extLst>
              </a:tr>
              <a:tr h="392576">
                <a:tc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observations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1677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1530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8742" marR="8874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0681658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70B2F8F-B6A9-CFA4-8D40-BC0EA8C0597C}"/>
              </a:ext>
            </a:extLst>
          </p:cNvPr>
          <p:cNvSpPr txBox="1"/>
          <p:nvPr/>
        </p:nvSpPr>
        <p:spPr>
          <a:xfrm>
            <a:off x="900260" y="227657"/>
            <a:ext cx="9635202" cy="46166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Baseline balance maintained in 2021 indicating no differential attrition</a:t>
            </a:r>
          </a:p>
        </p:txBody>
      </p:sp>
    </p:spTree>
    <p:extLst>
      <p:ext uri="{BB962C8B-B14F-4D97-AF65-F5344CB8AC3E}">
        <p14:creationId xmlns:p14="http://schemas.microsoft.com/office/powerpoint/2010/main" val="2869937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D9914-8FEF-DA94-3B20-7674D4E53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5" y="176589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Aim 1: Impact on households of an extra three years of transfer receipt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DC7B0-31A6-A1F0-4A9C-645FE2D38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Did the three extra years of cash confer any long-term advantage?</a:t>
            </a:r>
          </a:p>
          <a:p>
            <a:pPr lvl="1"/>
            <a:r>
              <a:rPr lang="en-US" dirty="0"/>
              <a:t>Strong productive effects + multiplier suggests this could be likely</a:t>
            </a:r>
          </a:p>
          <a:p>
            <a:pPr lvl="1"/>
            <a:r>
              <a:rPr lang="en-US" dirty="0"/>
              <a:t>Extremely low base + labor-constraints may place ceiling on further growth</a:t>
            </a:r>
          </a:p>
          <a:p>
            <a:pPr lvl="1"/>
            <a:r>
              <a:rPr lang="en-US" dirty="0"/>
              <a:t>Overall context is harsh: rainfed agriculture, few linkages, no wage labor</a:t>
            </a:r>
          </a:p>
          <a:p>
            <a:pPr lvl="1"/>
            <a:endParaRPr lang="en-US" dirty="0"/>
          </a:p>
          <a:p>
            <a:r>
              <a:rPr lang="en-US" dirty="0"/>
              <a:t>If convergence, what does it look like (catch-up or ceiling)?</a:t>
            </a:r>
          </a:p>
          <a:p>
            <a:endParaRPr lang="en-US" dirty="0"/>
          </a:p>
          <a:p>
            <a:r>
              <a:rPr lang="en-US" dirty="0"/>
              <a:t>If permanent advantage, how and who?</a:t>
            </a:r>
          </a:p>
        </p:txBody>
      </p:sp>
    </p:spTree>
    <p:extLst>
      <p:ext uri="{BB962C8B-B14F-4D97-AF65-F5344CB8AC3E}">
        <p14:creationId xmlns:p14="http://schemas.microsoft.com/office/powerpoint/2010/main" val="789652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pot on a fire">
            <a:extLst>
              <a:ext uri="{FF2B5EF4-FFF2-40B4-BE49-F238E27FC236}">
                <a16:creationId xmlns:a16="http://schemas.microsoft.com/office/drawing/2014/main" id="{5CBDF84A-A9AF-9A54-1FB0-DCFB2A64C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8593"/>
            <a:ext cx="6234111" cy="3611769"/>
          </a:xfrm>
          <a:prstGeom prst="rect">
            <a:avLst/>
          </a:prstGeom>
        </p:spPr>
      </p:pic>
      <p:pic>
        <p:nvPicPr>
          <p:cNvPr id="5" name="Picture 4" descr="A large pot on a fire&#10;&#10;Description automatically generated">
            <a:extLst>
              <a:ext uri="{FF2B5EF4-FFF2-40B4-BE49-F238E27FC236}">
                <a16:creationId xmlns:a16="http://schemas.microsoft.com/office/drawing/2014/main" id="{763C2D26-F950-6D8F-24F8-380EC0777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" y="0"/>
            <a:ext cx="6643333" cy="3357563"/>
          </a:xfrm>
          <a:prstGeom prst="rect">
            <a:avLst/>
          </a:prstGeom>
        </p:spPr>
      </p:pic>
      <p:pic>
        <p:nvPicPr>
          <p:cNvPr id="7" name="Picture 6" descr="A pot on a fire pit&#10;&#10;Description automatically generated">
            <a:extLst>
              <a:ext uri="{FF2B5EF4-FFF2-40B4-BE49-F238E27FC236}">
                <a16:creationId xmlns:a16="http://schemas.microsoft.com/office/drawing/2014/main" id="{BE744DFC-7E36-CD15-6409-A28C153D1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112" y="2805112"/>
            <a:ext cx="5957887" cy="3905250"/>
          </a:xfrm>
          <a:prstGeom prst="rect">
            <a:avLst/>
          </a:prstGeom>
        </p:spPr>
      </p:pic>
      <p:pic>
        <p:nvPicPr>
          <p:cNvPr id="9" name="Picture 8" descr="A water pouring into a pot">
            <a:extLst>
              <a:ext uri="{FF2B5EF4-FFF2-40B4-BE49-F238E27FC236}">
                <a16:creationId xmlns:a16="http://schemas.microsoft.com/office/drawing/2014/main" id="{1CFAC653-8439-F857-F8F6-1A298697CF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113" y="23812"/>
            <a:ext cx="6020942" cy="30241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10D585-0662-BD79-6E77-6A41D2965AB0}"/>
              </a:ext>
            </a:extLst>
          </p:cNvPr>
          <p:cNvSpPr txBox="1"/>
          <p:nvPr/>
        </p:nvSpPr>
        <p:spPr>
          <a:xfrm>
            <a:off x="2613298" y="6064031"/>
            <a:ext cx="7137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Very popular non-farm enterprise</a:t>
            </a:r>
          </a:p>
        </p:txBody>
      </p:sp>
    </p:spTree>
    <p:extLst>
      <p:ext uri="{BB962C8B-B14F-4D97-AF65-F5344CB8AC3E}">
        <p14:creationId xmlns:p14="http://schemas.microsoft.com/office/powerpoint/2010/main" val="1907269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87578-678A-0280-AABD-B15ACB6E5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20796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Statistical approach replicates Handa et al </a:t>
            </a:r>
            <a:r>
              <a:rPr lang="en-US" sz="3600" u="sng" dirty="0"/>
              <a:t>DPR</a:t>
            </a:r>
            <a:r>
              <a:rPr lang="en-US" sz="3600" dirty="0"/>
              <a:t> 2022 in order to compare impacts in 2015 vs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DB6E6-1B40-7563-0C63-F70EBB024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690688"/>
            <a:ext cx="10791825" cy="448627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each indicator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z-score by subtracting the C mean and dividing by C SD at each wave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 variables have a mean 0 and standard deviation of 1 at each wave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variables coded so that higher value correspond to better outcomes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create eight domain indexes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Equally weight averages of all z-score indicators in that domain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Then calculate the z-score for each index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Difference-in-differences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two cases we don’t have baseline and use single-difference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Parsimonious set of control variables included, all measured at baseline + strata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Clustered SEs,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-Bonferroni adjustment for multiple hypothesis testing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234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9724038-BA9A-AFD2-878E-7D820F2B8FE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65882595"/>
              </p:ext>
            </p:extLst>
          </p:nvPr>
        </p:nvGraphicFramePr>
        <p:xfrm>
          <a:off x="621136" y="433592"/>
          <a:ext cx="11114606" cy="6367979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6867862">
                  <a:extLst>
                    <a:ext uri="{9D8B030D-6E8A-4147-A177-3AD203B41FA5}">
                      <a16:colId xmlns:a16="http://schemas.microsoft.com/office/drawing/2014/main" val="3257895888"/>
                    </a:ext>
                  </a:extLst>
                </a:gridCol>
                <a:gridCol w="1205922">
                  <a:extLst>
                    <a:ext uri="{9D8B030D-6E8A-4147-A177-3AD203B41FA5}">
                      <a16:colId xmlns:a16="http://schemas.microsoft.com/office/drawing/2014/main" val="3322574223"/>
                    </a:ext>
                  </a:extLst>
                </a:gridCol>
                <a:gridCol w="1622157">
                  <a:extLst>
                    <a:ext uri="{9D8B030D-6E8A-4147-A177-3AD203B41FA5}">
                      <a16:colId xmlns:a16="http://schemas.microsoft.com/office/drawing/2014/main" val="651185898"/>
                    </a:ext>
                  </a:extLst>
                </a:gridCol>
                <a:gridCol w="1418665">
                  <a:extLst>
                    <a:ext uri="{9D8B030D-6E8A-4147-A177-3AD203B41FA5}">
                      <a16:colId xmlns:a16="http://schemas.microsoft.com/office/drawing/2014/main" val="3409480204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Domains and indicators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2013 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2015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2021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7876407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</a:rPr>
                        <a:t>Consumption</a:t>
                      </a:r>
                      <a:endParaRPr lang="en-US" sz="24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x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x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x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6576210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</a:rPr>
                        <a:t>Food security</a:t>
                      </a:r>
                      <a:endParaRPr lang="en-US" sz="24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352518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Does not (or rarely) worry about food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x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x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x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1976650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Number of meals per day in the household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8014646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</a:rPr>
                        <a:t>Assets</a:t>
                      </a:r>
                      <a:endParaRPr lang="en-US" sz="24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861474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Livestock index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38881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Productive assets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4307557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Domestic assets 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154398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</a:rPr>
                        <a:t>Finance &amp; debt</a:t>
                      </a:r>
                      <a:endParaRPr lang="en-US" sz="24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8686285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Any savings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823753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Amount saved 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703519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Reduction in the total outstanding debt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85095025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</a:rPr>
                        <a:t>Income &amp; revenue</a:t>
                      </a:r>
                      <a:endParaRPr lang="en-US" sz="24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803567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Value of harvest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8522420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Operating a non-farm enterprise (NFE)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204905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Revenues from NFEs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x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8549058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D6442252-FF48-73AB-9C5F-997B15FCB3F0}"/>
              </a:ext>
            </a:extLst>
          </p:cNvPr>
          <p:cNvSpPr/>
          <p:nvPr/>
        </p:nvSpPr>
        <p:spPr>
          <a:xfrm>
            <a:off x="7797800" y="3429000"/>
            <a:ext cx="635000" cy="387350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CAB86C1-9EFD-FBE4-BEB0-74BE8DAE1E2A}"/>
              </a:ext>
            </a:extLst>
          </p:cNvPr>
          <p:cNvSpPr/>
          <p:nvPr/>
        </p:nvSpPr>
        <p:spPr>
          <a:xfrm>
            <a:off x="7778750" y="4222750"/>
            <a:ext cx="635000" cy="723900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21E29C6-EF2E-D0CC-CCE9-3327E58CF8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595626"/>
              </p:ext>
            </p:extLst>
          </p:nvPr>
        </p:nvGraphicFramePr>
        <p:xfrm>
          <a:off x="452438" y="219076"/>
          <a:ext cx="10963275" cy="6197798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8081962">
                  <a:extLst>
                    <a:ext uri="{9D8B030D-6E8A-4147-A177-3AD203B41FA5}">
                      <a16:colId xmlns:a16="http://schemas.microsoft.com/office/drawing/2014/main" val="2106992606"/>
                    </a:ext>
                  </a:extLst>
                </a:gridCol>
                <a:gridCol w="966788">
                  <a:extLst>
                    <a:ext uri="{9D8B030D-6E8A-4147-A177-3AD203B41FA5}">
                      <a16:colId xmlns:a16="http://schemas.microsoft.com/office/drawing/2014/main" val="76165411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11209929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489299913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Domains and indicators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4979457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Subjective well-being (WHO)</a:t>
                      </a:r>
                      <a:endParaRPr lang="en-US" sz="24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20272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most ways my life is close to ideal 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415193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conditions in my life are excellent 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00436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Satisfied with my life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7616176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Have gotten the important things I want in life 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601683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I could live my life over, I would change almost nothing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30581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feel positive about my future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918895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generally feel happy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044914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satisfied with my health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7926368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Schooling (aged 5-17) </a:t>
                      </a:r>
                      <a:endParaRPr lang="en-US" sz="24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812222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Attends school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1182326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 needs (ages 5-17)</a:t>
                      </a:r>
                      <a:endParaRPr lang="en-US" sz="24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24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713930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 a pair of shoes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522100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 at least two sets of clothes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111850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 a blanket (either shared or owned)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9707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8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2517B068-BA21-9EAD-DAD5-E580199BFB2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326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1A67D7-3B0D-23B4-E802-2905101AA41D}"/>
              </a:ext>
            </a:extLst>
          </p:cNvPr>
          <p:cNvSpPr txBox="1"/>
          <p:nvPr/>
        </p:nvSpPr>
        <p:spPr>
          <a:xfrm>
            <a:off x="2538919" y="93493"/>
            <a:ext cx="5140647" cy="95410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The Transfer Project</a:t>
            </a:r>
          </a:p>
          <a:p>
            <a:r>
              <a:rPr lang="en-US" sz="2800" b="1" dirty="0"/>
              <a:t>https://transfer.cpc.unc.edu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D42322-D9C4-207B-FBF7-7ABC70284820}"/>
              </a:ext>
            </a:extLst>
          </p:cNvPr>
          <p:cNvSpPr txBox="1"/>
          <p:nvPr/>
        </p:nvSpPr>
        <p:spPr>
          <a:xfrm>
            <a:off x="8451273" y="3706238"/>
            <a:ext cx="3676072" cy="92333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Research initiative to measure</a:t>
            </a:r>
          </a:p>
          <a:p>
            <a:r>
              <a:rPr lang="en-US" b="1" dirty="0"/>
              <a:t>broad impacts of cash transfers</a:t>
            </a:r>
          </a:p>
          <a:p>
            <a:r>
              <a:rPr lang="en-US" b="1" dirty="0"/>
              <a:t>in SSA</a:t>
            </a:r>
          </a:p>
        </p:txBody>
      </p:sp>
    </p:spTree>
    <p:extLst>
      <p:ext uri="{BB962C8B-B14F-4D97-AF65-F5344CB8AC3E}">
        <p14:creationId xmlns:p14="http://schemas.microsoft.com/office/powerpoint/2010/main" val="3775199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DE8D1C-5ED2-3D88-993D-349F85870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" y="939801"/>
            <a:ext cx="10734675" cy="60242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AAC37F-CF76-2F49-0C23-6384B80FB216}"/>
              </a:ext>
            </a:extLst>
          </p:cNvPr>
          <p:cNvSpPr txBox="1"/>
          <p:nvPr/>
        </p:nvSpPr>
        <p:spPr>
          <a:xfrm>
            <a:off x="454583" y="152401"/>
            <a:ext cx="11178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every domain index, the original program impact in 2015 disappears by 2021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A5CC9A-A523-DBE2-1D28-94D9FEF20922}"/>
              </a:ext>
            </a:extLst>
          </p:cNvPr>
          <p:cNvSpPr txBox="1"/>
          <p:nvPr/>
        </p:nvSpPr>
        <p:spPr>
          <a:xfrm>
            <a:off x="2159000" y="6330950"/>
            <a:ext cx="1994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Single difference</a:t>
            </a:r>
          </a:p>
        </p:txBody>
      </p:sp>
    </p:spTree>
    <p:extLst>
      <p:ext uri="{BB962C8B-B14F-4D97-AF65-F5344CB8AC3E}">
        <p14:creationId xmlns:p14="http://schemas.microsoft.com/office/powerpoint/2010/main" val="2894745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FDEE12-8752-2491-4FA0-12B358E34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9" y="1022880"/>
            <a:ext cx="9801225" cy="59293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DB2CC7-2717-6C43-F43C-CF9988E3D778}"/>
              </a:ext>
            </a:extLst>
          </p:cNvPr>
          <p:cNvSpPr/>
          <p:nvPr/>
        </p:nvSpPr>
        <p:spPr>
          <a:xfrm>
            <a:off x="5019675" y="6519863"/>
            <a:ext cx="604838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C7B459-05E1-ACD1-0EC8-DC75E0DC4C34}"/>
              </a:ext>
            </a:extLst>
          </p:cNvPr>
          <p:cNvSpPr/>
          <p:nvPr/>
        </p:nvSpPr>
        <p:spPr>
          <a:xfrm>
            <a:off x="6462713" y="6548438"/>
            <a:ext cx="604838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7C1670-C58C-14A1-652B-6F9094E865E7}"/>
              </a:ext>
            </a:extLst>
          </p:cNvPr>
          <p:cNvSpPr txBox="1"/>
          <p:nvPr/>
        </p:nvSpPr>
        <p:spPr>
          <a:xfrm>
            <a:off x="4146940" y="6454259"/>
            <a:ext cx="189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                              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52D83A-636D-B3C5-D4B8-726558CA0508}"/>
              </a:ext>
            </a:extLst>
          </p:cNvPr>
          <p:cNvSpPr txBox="1"/>
          <p:nvPr/>
        </p:nvSpPr>
        <p:spPr>
          <a:xfrm>
            <a:off x="1256175" y="185738"/>
            <a:ext cx="8972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Original T continues to show improvement, original C catches up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F2D80F00-DF81-08F9-E2A4-8A660F69A266}"/>
              </a:ext>
            </a:extLst>
          </p:cNvPr>
          <p:cNvSpPr/>
          <p:nvPr/>
        </p:nvSpPr>
        <p:spPr>
          <a:xfrm>
            <a:off x="3230032" y="4914899"/>
            <a:ext cx="249768" cy="60536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3539B134-4617-3D3A-4AA1-15BB0987E62A}"/>
              </a:ext>
            </a:extLst>
          </p:cNvPr>
          <p:cNvSpPr/>
          <p:nvPr/>
        </p:nvSpPr>
        <p:spPr>
          <a:xfrm>
            <a:off x="4461932" y="4669367"/>
            <a:ext cx="249768" cy="1778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0ECB91DD-ED08-0FAA-BEBE-67F1F56B5EF0}"/>
              </a:ext>
            </a:extLst>
          </p:cNvPr>
          <p:cNvSpPr/>
          <p:nvPr/>
        </p:nvSpPr>
        <p:spPr>
          <a:xfrm>
            <a:off x="8183032" y="4914899"/>
            <a:ext cx="249768" cy="44873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18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02B583-1F43-47CA-C61F-19D27347B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514" y="1538447"/>
            <a:ext cx="9758589" cy="55080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399E81-0353-20D1-6415-5D601A1317C3}"/>
              </a:ext>
            </a:extLst>
          </p:cNvPr>
          <p:cNvSpPr txBox="1"/>
          <p:nvPr/>
        </p:nvSpPr>
        <p:spPr>
          <a:xfrm>
            <a:off x="166204" y="46198"/>
            <a:ext cx="12060546" cy="1569660"/>
          </a:xfrm>
          <a:prstGeom prst="rect">
            <a:avLst/>
          </a:prstGeom>
          <a:noFill/>
          <a:ln w="19050"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-Households are labor-constrained, recipients are elderly (mean age 55 years)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-Time discounting (green line) seems higher among older recipients – more myopic</a:t>
            </a:r>
          </a:p>
          <a:p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-We do see larger productive impacts among younger recipients in 2015, persists</a:t>
            </a:r>
          </a:p>
          <a:p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livestock only in 2021</a:t>
            </a:r>
          </a:p>
        </p:txBody>
      </p:sp>
    </p:spTree>
    <p:extLst>
      <p:ext uri="{BB962C8B-B14F-4D97-AF65-F5344CB8AC3E}">
        <p14:creationId xmlns:p14="http://schemas.microsoft.com/office/powerpoint/2010/main" val="457049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E1420-592F-6F96-7531-8BD14D4C5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16" y="273685"/>
            <a:ext cx="10692384" cy="1024763"/>
          </a:xfrm>
        </p:spPr>
        <p:txBody>
          <a:bodyPr>
            <a:normAutofit/>
          </a:bodyPr>
          <a:lstStyle/>
          <a:p>
            <a:r>
              <a:rPr lang="en-US" sz="3600" dirty="0"/>
              <a:t>Aim 3: Transition to adulthood (next generation effects)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60A19-79B3-9210-641A-77FC7FDD7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92384" cy="4351338"/>
          </a:xfrm>
        </p:spPr>
        <p:txBody>
          <a:bodyPr/>
          <a:lstStyle/>
          <a:p>
            <a:r>
              <a:rPr lang="en-US" dirty="0"/>
              <a:t>At baseline we fielded a ‘youth module’ for up to three residents aged 13-19 years; followed up in 2014 and 2015</a:t>
            </a:r>
          </a:p>
          <a:p>
            <a:r>
              <a:rPr lang="en-US" dirty="0"/>
              <a:t>Went back to reinterview these youth in 2022, now aged 22-28 </a:t>
            </a:r>
          </a:p>
          <a:p>
            <a:endParaRPr lang="en-US" dirty="0"/>
          </a:p>
          <a:p>
            <a:r>
              <a:rPr lang="en-US" dirty="0"/>
              <a:t>Target list of 3,007 young people, managed to interview 2124 (71%)</a:t>
            </a:r>
          </a:p>
          <a:p>
            <a:pPr lvl="1"/>
            <a:r>
              <a:rPr lang="en-US" dirty="0"/>
              <a:t>More likely to interview women; less likely to interview those who moved out of the village</a:t>
            </a:r>
          </a:p>
          <a:p>
            <a:pPr lvl="1"/>
            <a:r>
              <a:rPr lang="en-US" dirty="0"/>
              <a:t>No differential attrition</a:t>
            </a:r>
          </a:p>
        </p:txBody>
      </p:sp>
    </p:spTree>
    <p:extLst>
      <p:ext uri="{BB962C8B-B14F-4D97-AF65-F5344CB8AC3E}">
        <p14:creationId xmlns:p14="http://schemas.microsoft.com/office/powerpoint/2010/main" val="1644944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F6599-312D-5208-DC7A-B8AE481A5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baseline characteristics of the panel: Y = B</a:t>
            </a:r>
            <a:r>
              <a:rPr lang="en-US" baseline="-25000" dirty="0"/>
              <a:t>0</a:t>
            </a:r>
            <a:r>
              <a:rPr lang="en-US" dirty="0"/>
              <a:t> + B</a:t>
            </a:r>
            <a:r>
              <a:rPr lang="en-US" baseline="-25000" dirty="0"/>
              <a:t>1</a:t>
            </a:r>
            <a:r>
              <a:rPr lang="en-US" dirty="0"/>
              <a:t>*T + </a:t>
            </a:r>
            <a:r>
              <a:rPr lang="en-US" dirty="0" err="1"/>
              <a:t>u</a:t>
            </a:r>
            <a:r>
              <a:rPr lang="en-US" baseline="-25000" dirty="0" err="1"/>
              <a:t>i</a:t>
            </a:r>
            <a:endParaRPr lang="en-US" baseline="-25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022AAAD-DD34-7AE8-BF22-95C0B81577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8122781"/>
              </p:ext>
            </p:extLst>
          </p:nvPr>
        </p:nvGraphicFramePr>
        <p:xfrm>
          <a:off x="374904" y="2216943"/>
          <a:ext cx="11594593" cy="4499321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500917">
                  <a:extLst>
                    <a:ext uri="{9D8B030D-6E8A-4147-A177-3AD203B41FA5}">
                      <a16:colId xmlns:a16="http://schemas.microsoft.com/office/drawing/2014/main" val="2014523694"/>
                    </a:ext>
                  </a:extLst>
                </a:gridCol>
                <a:gridCol w="2664912">
                  <a:extLst>
                    <a:ext uri="{9D8B030D-6E8A-4147-A177-3AD203B41FA5}">
                      <a16:colId xmlns:a16="http://schemas.microsoft.com/office/drawing/2014/main" val="2225857302"/>
                    </a:ext>
                  </a:extLst>
                </a:gridCol>
                <a:gridCol w="1223425">
                  <a:extLst>
                    <a:ext uri="{9D8B030D-6E8A-4147-A177-3AD203B41FA5}">
                      <a16:colId xmlns:a16="http://schemas.microsoft.com/office/drawing/2014/main" val="3143942270"/>
                    </a:ext>
                  </a:extLst>
                </a:gridCol>
                <a:gridCol w="2205339">
                  <a:extLst>
                    <a:ext uri="{9D8B030D-6E8A-4147-A177-3AD203B41FA5}">
                      <a16:colId xmlns:a16="http://schemas.microsoft.com/office/drawing/2014/main" val="406520783"/>
                    </a:ext>
                  </a:extLst>
                </a:gridCol>
              </a:tblGrid>
              <a:tr h="308245"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 dirty="0">
                          <a:effectLst/>
                        </a:rPr>
                        <a:t>Variables (Y)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 dirty="0">
                          <a:effectLst/>
                        </a:rPr>
                        <a:t>B</a:t>
                      </a:r>
                      <a:r>
                        <a:rPr lang="en-US" sz="2000" baseline="-25000" dirty="0">
                          <a:effectLst/>
                        </a:rPr>
                        <a:t>1</a:t>
                      </a:r>
                      <a:r>
                        <a:rPr lang="en-US" sz="2000" dirty="0">
                          <a:effectLst/>
                        </a:rPr>
                        <a:t> (Difference between T and C)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p-value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 dirty="0">
                          <a:effectLst/>
                        </a:rPr>
                        <a:t>B</a:t>
                      </a:r>
                      <a:r>
                        <a:rPr lang="en-US" sz="2000" baseline="-25000" dirty="0">
                          <a:effectLst/>
                        </a:rPr>
                        <a:t>0</a:t>
                      </a:r>
                    </a:p>
                    <a:p>
                      <a:pPr marL="0" marR="0" algn="ctr"/>
                      <a:r>
                        <a:rPr lang="en-US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(Mean for C group)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07742449"/>
                  </a:ext>
                </a:extLst>
              </a:tr>
              <a:tr h="205497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89068131"/>
                  </a:ext>
                </a:extLst>
              </a:tr>
              <a:tr h="282558">
                <a:tc>
                  <a:txBody>
                    <a:bodyPr/>
                    <a:lstStyle/>
                    <a:p>
                      <a:pPr marL="0" marR="0"/>
                      <a:r>
                        <a:rPr lang="en-US" sz="2000" dirty="0">
                          <a:effectLst/>
                        </a:rPr>
                        <a:t>Head literate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-0.04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0.4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0.26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99402534"/>
                  </a:ext>
                </a:extLst>
              </a:tr>
              <a:tr h="295402">
                <a:tc>
                  <a:txBody>
                    <a:bodyPr/>
                    <a:lstStyle/>
                    <a:p>
                      <a:pPr marL="0" marR="0"/>
                      <a:r>
                        <a:rPr lang="en-US" sz="2000" dirty="0">
                          <a:effectLst/>
                        </a:rPr>
                        <a:t>Head’s age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0.78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0.72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53.66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33391715"/>
                  </a:ext>
                </a:extLst>
              </a:tr>
              <a:tr h="308245">
                <a:tc>
                  <a:txBody>
                    <a:bodyPr/>
                    <a:lstStyle/>
                    <a:p>
                      <a:pPr marL="0" marR="0"/>
                      <a:r>
                        <a:rPr lang="en-US" sz="2000" dirty="0">
                          <a:effectLst/>
                        </a:rPr>
                        <a:t>Head is widowed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0.02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0.60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0.38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48554467"/>
                  </a:ext>
                </a:extLst>
              </a:tr>
              <a:tr h="359619">
                <a:tc>
                  <a:txBody>
                    <a:bodyPr/>
                    <a:lstStyle/>
                    <a:p>
                      <a:pPr marL="0" marR="0"/>
                      <a:r>
                        <a:rPr lang="en-US" sz="2000" dirty="0">
                          <a:effectLst/>
                        </a:rPr>
                        <a:t>Head never married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0.00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0.89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  0.04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97741711"/>
                  </a:ext>
                </a:extLst>
              </a:tr>
              <a:tr h="282558">
                <a:tc>
                  <a:txBody>
                    <a:bodyPr/>
                    <a:lstStyle/>
                    <a:p>
                      <a:pPr marL="0" marR="0"/>
                      <a:r>
                        <a:rPr lang="en-US" sz="2000">
                          <a:effectLst/>
                        </a:rPr>
                        <a:t>Household size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 dirty="0">
                          <a:effectLst/>
                        </a:rPr>
                        <a:t>-0.11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0.60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5.82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47066984"/>
                  </a:ext>
                </a:extLst>
              </a:tr>
              <a:tr h="372463">
                <a:tc>
                  <a:txBody>
                    <a:bodyPr/>
                    <a:lstStyle/>
                    <a:p>
                      <a:pPr marL="0" marR="0"/>
                      <a:r>
                        <a:rPr lang="en-US" sz="2000">
                          <a:effectLst/>
                        </a:rPr>
                        <a:t>Household members 0 -17 years of age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 dirty="0">
                          <a:effectLst/>
                        </a:rPr>
                        <a:t>-0.03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0.83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3.78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77106938"/>
                  </a:ext>
                </a:extLst>
              </a:tr>
              <a:tr h="244027">
                <a:tc>
                  <a:txBody>
                    <a:bodyPr/>
                    <a:lstStyle/>
                    <a:p>
                      <a:pPr marL="0" marR="0"/>
                      <a:r>
                        <a:rPr lang="en-US" sz="2000" dirty="0">
                          <a:effectLst/>
                        </a:rPr>
                        <a:t>Age of respondent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-0.01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0.91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24.25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67952159"/>
                  </a:ext>
                </a:extLst>
              </a:tr>
              <a:tr h="410994">
                <a:tc>
                  <a:txBody>
                    <a:bodyPr/>
                    <a:lstStyle/>
                    <a:p>
                      <a:pPr marL="0" marR="0"/>
                      <a:r>
                        <a:rPr lang="en-US" sz="2000" dirty="0">
                          <a:effectLst/>
                        </a:rPr>
                        <a:t>Started a new household by 2021 **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0.08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 dirty="0">
                          <a:effectLst/>
                        </a:rPr>
                        <a:t>  0.09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1.512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74774409"/>
                  </a:ext>
                </a:extLst>
              </a:tr>
              <a:tr h="269715">
                <a:tc>
                  <a:txBody>
                    <a:bodyPr/>
                    <a:lstStyle/>
                    <a:p>
                      <a:pPr marL="0" marR="0"/>
                      <a:r>
                        <a:rPr lang="en-US" sz="2000" dirty="0">
                          <a:effectLst/>
                        </a:rPr>
                        <a:t>Highest grade attained **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0.15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0.62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5.44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75289922"/>
                  </a:ext>
                </a:extLst>
              </a:tr>
              <a:tr h="282558">
                <a:tc>
                  <a:txBody>
                    <a:bodyPr/>
                    <a:lstStyle/>
                    <a:p>
                      <a:pPr marL="0" marR="0"/>
                      <a:r>
                        <a:rPr lang="en-US" sz="2000" dirty="0">
                          <a:effectLst/>
                        </a:rPr>
                        <a:t>Female respondent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-0.05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>
                          <a:effectLst/>
                        </a:rPr>
                        <a:t>0.20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/>
                      <a:r>
                        <a:rPr lang="en-US" sz="2000" dirty="0">
                          <a:effectLst/>
                        </a:rPr>
                        <a:t>0.57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26378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273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D170A-CD66-7B70-124E-2A71CCEBB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417" y="365125"/>
            <a:ext cx="11083637" cy="1325563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Audrey Pereira</a:t>
            </a:r>
            <a:r>
              <a:rPr lang="en-US" dirty="0"/>
              <a:t>: Impacts on IPV and Relationship Quality (current or most recent romantic partner)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2BBEA-D79E-4D10-9D9A-93DC6F03B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Relationship Flourishing Scale (</a:t>
            </a:r>
            <a:r>
              <a:rPr lang="en-US" dirty="0" err="1"/>
              <a:t>Fowers</a:t>
            </a:r>
            <a:r>
              <a:rPr lang="en-US" dirty="0"/>
              <a:t> et al 2016)</a:t>
            </a:r>
          </a:p>
          <a:p>
            <a:pPr lvl="1"/>
            <a:r>
              <a:rPr lang="en-US" dirty="0"/>
              <a:t>12-items measuring goal sharing, giving, personal growth and meaning</a:t>
            </a:r>
          </a:p>
          <a:p>
            <a:r>
              <a:rPr lang="en-US" dirty="0"/>
              <a:t>Dyadic Trust Scale (</a:t>
            </a:r>
            <a:r>
              <a:rPr lang="en-US" dirty="0" err="1"/>
              <a:t>Larzalere</a:t>
            </a:r>
            <a:r>
              <a:rPr lang="en-US" dirty="0"/>
              <a:t> &amp; Huston 1980)</a:t>
            </a:r>
          </a:p>
          <a:p>
            <a:pPr lvl="1"/>
            <a:r>
              <a:rPr lang="en-US" dirty="0"/>
              <a:t>8-item  scale, split into benevolence and honesty</a:t>
            </a:r>
          </a:p>
          <a:p>
            <a:pPr lvl="1"/>
            <a:endParaRPr lang="en-US" dirty="0"/>
          </a:p>
          <a:p>
            <a:r>
              <a:rPr lang="en-US" dirty="0"/>
              <a:t>Intimate Partner Violence</a:t>
            </a:r>
          </a:p>
          <a:p>
            <a:pPr lvl="1"/>
            <a:r>
              <a:rPr lang="en-US" dirty="0"/>
              <a:t>Sexual, physical and emotional</a:t>
            </a:r>
          </a:p>
        </p:txBody>
      </p:sp>
    </p:spTree>
    <p:extLst>
      <p:ext uri="{BB962C8B-B14F-4D97-AF65-F5344CB8AC3E}">
        <p14:creationId xmlns:p14="http://schemas.microsoft.com/office/powerpoint/2010/main" val="2188832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2A9B36C-0923-47FE-BD88-2A23D32DA4D8}"/>
              </a:ext>
            </a:extLst>
          </p:cNvPr>
          <p:cNvGraphicFramePr>
            <a:graphicFrameLocks/>
          </p:cNvGraphicFramePr>
          <p:nvPr/>
        </p:nvGraphicFramePr>
        <p:xfrm>
          <a:off x="339634" y="1497330"/>
          <a:ext cx="11756572" cy="5360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F6F9C22-1489-4983-9260-2791D2F30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SCTP impacts on relationship quality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382276-7BE5-46E9-8384-29B8548F25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A05C59-2034-410C-9FE3-73C6D33EA2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E361B-DFCA-824D-BA63-ADCED3B4198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3FFD79-2340-4605-9CD7-0E43ADD48DA4}"/>
              </a:ext>
            </a:extLst>
          </p:cNvPr>
          <p:cNvSpPr/>
          <p:nvPr/>
        </p:nvSpPr>
        <p:spPr>
          <a:xfrm>
            <a:off x="4244089" y="1808036"/>
            <a:ext cx="3358494" cy="440817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3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D02CCD-9675-47E1-B0F2-BB9500E5C7A8}"/>
              </a:ext>
            </a:extLst>
          </p:cNvPr>
          <p:cNvSpPr/>
          <p:nvPr/>
        </p:nvSpPr>
        <p:spPr>
          <a:xfrm>
            <a:off x="521821" y="6271670"/>
            <a:ext cx="4686998" cy="2550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382276-7BE5-46E9-8384-29B8548F25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Mediation results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A05C59-2034-410C-9FE3-73C6D33EA2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E361B-DFCA-824D-BA63-ADCED3B41986}" type="slidenum">
              <a:rPr lang="en-US" smtClean="0"/>
              <a:pPr/>
              <a:t>27</a:t>
            </a:fld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62F8048-3A58-4C3A-BB0C-A3B7DF43C948}"/>
              </a:ext>
            </a:extLst>
          </p:cNvPr>
          <p:cNvGraphicFramePr>
            <a:graphicFrameLocks/>
          </p:cNvGraphicFramePr>
          <p:nvPr/>
        </p:nvGraphicFramePr>
        <p:xfrm>
          <a:off x="3740240" y="1302809"/>
          <a:ext cx="2678434" cy="160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1B5221E-DACF-4C83-8C9B-3BCE7CF98C52}"/>
              </a:ext>
            </a:extLst>
          </p:cNvPr>
          <p:cNvSpPr txBox="1"/>
          <p:nvPr/>
        </p:nvSpPr>
        <p:spPr>
          <a:xfrm>
            <a:off x="3366624" y="599747"/>
            <a:ext cx="39906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Perceptions of partner’s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benevolence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C9728D1-E70C-431B-BB46-D4E4FC916946}"/>
              </a:ext>
            </a:extLst>
          </p:cNvPr>
          <p:cNvGraphicFramePr>
            <a:graphicFrameLocks/>
          </p:cNvGraphicFramePr>
          <p:nvPr/>
        </p:nvGraphicFramePr>
        <p:xfrm>
          <a:off x="8295862" y="917776"/>
          <a:ext cx="2947256" cy="1827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03CF9BF-A6AC-463C-A253-E9A6B3916D6D}"/>
              </a:ext>
            </a:extLst>
          </p:cNvPr>
          <p:cNvSpPr txBox="1"/>
          <p:nvPr/>
        </p:nvSpPr>
        <p:spPr>
          <a:xfrm>
            <a:off x="7816071" y="659973"/>
            <a:ext cx="3906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Relationship flourishing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677A07-4D65-440A-AFB2-20D64022355E}"/>
              </a:ext>
            </a:extLst>
          </p:cNvPr>
          <p:cNvSpPr txBox="1"/>
          <p:nvPr/>
        </p:nvSpPr>
        <p:spPr>
          <a:xfrm>
            <a:off x="278346" y="1883713"/>
            <a:ext cx="3483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HH worry about food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FBD50E-6A46-44B1-BFF8-9AFB18C0431B}"/>
              </a:ext>
            </a:extLst>
          </p:cNvPr>
          <p:cNvSpPr txBox="1"/>
          <p:nvPr/>
        </p:nvSpPr>
        <p:spPr>
          <a:xfrm>
            <a:off x="278346" y="3130321"/>
            <a:ext cx="2464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Social support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3784DC-64C6-4F83-AE43-8F15F5BE975B}"/>
              </a:ext>
            </a:extLst>
          </p:cNvPr>
          <p:cNvSpPr txBox="1"/>
          <p:nvPr/>
        </p:nvSpPr>
        <p:spPr>
          <a:xfrm>
            <a:off x="278346" y="4376929"/>
            <a:ext cx="2443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CES-D (2015)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7B42D-C8D0-4FD1-8F0E-24E8FB237C53}"/>
              </a:ext>
            </a:extLst>
          </p:cNvPr>
          <p:cNvSpPr txBox="1"/>
          <p:nvPr/>
        </p:nvSpPr>
        <p:spPr>
          <a:xfrm>
            <a:off x="278346" y="5748450"/>
            <a:ext cx="2443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CES-D (2022)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6ED485AA-E36B-4CFB-B1CF-8B6F427BDA1E}"/>
              </a:ext>
            </a:extLst>
          </p:cNvPr>
          <p:cNvGraphicFramePr>
            <a:graphicFrameLocks/>
          </p:cNvGraphicFramePr>
          <p:nvPr/>
        </p:nvGraphicFramePr>
        <p:xfrm>
          <a:off x="3847824" y="2827451"/>
          <a:ext cx="2356552" cy="1454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A7E9F276-E418-4663-98B7-82559B5A0462}"/>
              </a:ext>
            </a:extLst>
          </p:cNvPr>
          <p:cNvGraphicFramePr>
            <a:graphicFrameLocks/>
          </p:cNvGraphicFramePr>
          <p:nvPr/>
        </p:nvGraphicFramePr>
        <p:xfrm>
          <a:off x="8488009" y="2726957"/>
          <a:ext cx="2421349" cy="1404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742E040C-8CA0-4C54-834D-06B2FE0719D0}"/>
              </a:ext>
            </a:extLst>
          </p:cNvPr>
          <p:cNvGraphicFramePr>
            <a:graphicFrameLocks/>
          </p:cNvGraphicFramePr>
          <p:nvPr/>
        </p:nvGraphicFramePr>
        <p:xfrm>
          <a:off x="3847824" y="4088920"/>
          <a:ext cx="2424654" cy="1419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0D34EC09-DF74-4F7B-B15A-E3CBE95635D8}"/>
              </a:ext>
            </a:extLst>
          </p:cNvPr>
          <p:cNvGraphicFramePr>
            <a:graphicFrameLocks/>
          </p:cNvGraphicFramePr>
          <p:nvPr/>
        </p:nvGraphicFramePr>
        <p:xfrm>
          <a:off x="8362755" y="4112423"/>
          <a:ext cx="2601116" cy="1404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87B94B46-65D8-4A02-954E-0DB682AE7599}"/>
              </a:ext>
            </a:extLst>
          </p:cNvPr>
          <p:cNvGraphicFramePr>
            <a:graphicFrameLocks/>
          </p:cNvGraphicFramePr>
          <p:nvPr/>
        </p:nvGraphicFramePr>
        <p:xfrm>
          <a:off x="3880240" y="5457928"/>
          <a:ext cx="2424654" cy="146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7CEFAFA4-3960-498E-930B-2B37C57C1D73}"/>
              </a:ext>
            </a:extLst>
          </p:cNvPr>
          <p:cNvGraphicFramePr>
            <a:graphicFrameLocks/>
          </p:cNvGraphicFramePr>
          <p:nvPr/>
        </p:nvGraphicFramePr>
        <p:xfrm>
          <a:off x="8401277" y="5568051"/>
          <a:ext cx="2601116" cy="1404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772534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13DCA-335E-7779-D799-C7BBF1C49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5" y="365125"/>
            <a:ext cx="11453091" cy="1325563"/>
          </a:xfrm>
        </p:spPr>
        <p:txBody>
          <a:bodyPr>
            <a:normAutofit/>
          </a:bodyPr>
          <a:lstStyle/>
          <a:p>
            <a:r>
              <a:rPr lang="en-US" sz="4000" u="sng" dirty="0"/>
              <a:t>Dharini Bhatia</a:t>
            </a:r>
            <a:r>
              <a:rPr lang="en-US" sz="4000" dirty="0"/>
              <a:t>: Impact on non-cognitive characteristics and gender differences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A3CE8-E6DC-77E1-0DB0-9B39644F7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Collected the short-item Big Five Inventory, Grit, Agency</a:t>
            </a:r>
          </a:p>
          <a:p>
            <a:endParaRPr lang="en-US" dirty="0"/>
          </a:p>
          <a:p>
            <a:r>
              <a:rPr lang="en-US" dirty="0"/>
              <a:t>Literature suggests that some elements of ‘personality’ are malleable, especially during adolescence and young adulthood</a:t>
            </a:r>
          </a:p>
          <a:p>
            <a:pPr lvl="1"/>
            <a:r>
              <a:rPr lang="en-US" dirty="0"/>
              <a:t>Environmental factors (family circumstances) important determinant</a:t>
            </a:r>
          </a:p>
          <a:p>
            <a:pPr lvl="1"/>
            <a:r>
              <a:rPr lang="en-US" dirty="0"/>
              <a:t>Often referred to as ‘non-cognitive skills’  to emphasize they are not fixed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37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8082625-5BE5-5427-68C3-F626D2DD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344275" cy="1325563"/>
          </a:xfrm>
        </p:spPr>
        <p:txBody>
          <a:bodyPr/>
          <a:lstStyle/>
          <a:p>
            <a:r>
              <a:rPr lang="en-US" dirty="0"/>
              <a:t>Bivariate analysis shows strong differences between T and C and men and women</a:t>
            </a:r>
          </a:p>
        </p:txBody>
      </p:sp>
      <p:pic>
        <p:nvPicPr>
          <p:cNvPr id="4" name="Picture 3" descr="A graph with numbers and a bar chart&#10;&#10;Description automatically generated with medium confidence">
            <a:extLst>
              <a:ext uri="{FF2B5EF4-FFF2-40B4-BE49-F238E27FC236}">
                <a16:creationId xmlns:a16="http://schemas.microsoft.com/office/drawing/2014/main" id="{09BED479-96A1-B255-9E46-8A81F7493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33397"/>
            <a:ext cx="6010275" cy="434910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 descr="A graph with orange and grey squares&#10;&#10;Description automatically generated">
            <a:extLst>
              <a:ext uri="{FF2B5EF4-FFF2-40B4-BE49-F238E27FC236}">
                <a16:creationId xmlns:a16="http://schemas.microsoft.com/office/drawing/2014/main" id="{170B002F-20B4-D323-0077-491E3126E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38404"/>
            <a:ext cx="6010276" cy="434409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6212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C2543-B519-51DE-D217-6767F0F26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96" y="0"/>
            <a:ext cx="10515600" cy="1325563"/>
          </a:xfrm>
        </p:spPr>
        <p:txBody>
          <a:bodyPr/>
          <a:lstStyle/>
          <a:p>
            <a:r>
              <a:rPr lang="en-US" dirty="0"/>
              <a:t>The ‘quiet revolution’ in sub Saharan Africa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F1BCB5-C0E2-E4A0-9530-4F39A4CE7A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13555"/>
              </p:ext>
            </p:extLst>
          </p:nvPr>
        </p:nvGraphicFramePr>
        <p:xfrm>
          <a:off x="731196" y="1062182"/>
          <a:ext cx="10040436" cy="5552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41152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AE231-4F29-A85C-9766-E850C0FCB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260350"/>
            <a:ext cx="1075372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Single difference regression estimates measuring differences by sex and treatment effect</a:t>
            </a:r>
          </a:p>
        </p:txBody>
      </p:sp>
      <p:pic>
        <p:nvPicPr>
          <p:cNvPr id="5" name="Content Placeholder 4" descr="A graph of a bar graph&#10;&#10;Description automatically generated with medium confidence">
            <a:extLst>
              <a:ext uri="{FF2B5EF4-FFF2-40B4-BE49-F238E27FC236}">
                <a16:creationId xmlns:a16="http://schemas.microsoft.com/office/drawing/2014/main" id="{E4A2BF0A-C7E3-D67C-00E3-A97B2C04C5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076450"/>
            <a:ext cx="6543675" cy="4168563"/>
          </a:xfrm>
        </p:spPr>
      </p:pic>
      <p:pic>
        <p:nvPicPr>
          <p:cNvPr id="7" name="Picture 6" descr="A graph of a number of companies&#10;&#10;Description automatically generated with medium confidence">
            <a:extLst>
              <a:ext uri="{FF2B5EF4-FFF2-40B4-BE49-F238E27FC236}">
                <a16:creationId xmlns:a16="http://schemas.microsoft.com/office/drawing/2014/main" id="{03C1F9B7-EB00-6932-66E5-8CB1D48B37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22381"/>
            <a:ext cx="6228417" cy="41685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9C19D58-09D6-56AB-EE01-219FAC98E963}"/>
              </a:ext>
            </a:extLst>
          </p:cNvPr>
          <p:cNvSpPr/>
          <p:nvPr/>
        </p:nvSpPr>
        <p:spPr>
          <a:xfrm>
            <a:off x="200025" y="2478024"/>
            <a:ext cx="11896725" cy="292885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3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19C21-9F45-F194-6094-FE6243CB8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Marwa Ibrahim</a:t>
            </a:r>
            <a:r>
              <a:rPr lang="en-US" dirty="0"/>
              <a:t>: Impact of the SCTP on mobility of young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79206-125B-7B42-FA7B-F73AE8688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73" y="1825624"/>
            <a:ext cx="10624127" cy="4418157"/>
          </a:xfrm>
        </p:spPr>
        <p:txBody>
          <a:bodyPr/>
          <a:lstStyle/>
          <a:p>
            <a:r>
              <a:rPr lang="en-US" dirty="0"/>
              <a:t>Context is very harsh, static, with limited economic opportunities and socially isolated</a:t>
            </a:r>
          </a:p>
          <a:p>
            <a:endParaRPr lang="en-US" dirty="0"/>
          </a:p>
          <a:p>
            <a:r>
              <a:rPr lang="en-US" dirty="0"/>
              <a:t>Moving to a more dynamic location (town, city) is a key pathway for raising living standards</a:t>
            </a:r>
          </a:p>
          <a:p>
            <a:pPr lvl="1"/>
            <a:r>
              <a:rPr lang="en-US" dirty="0"/>
              <a:t>Remittances also benefit sending household</a:t>
            </a:r>
          </a:p>
          <a:p>
            <a:pPr lvl="1"/>
            <a:endParaRPr lang="en-US" dirty="0"/>
          </a:p>
          <a:p>
            <a:r>
              <a:rPr lang="en-US" dirty="0"/>
              <a:t>Evidence from Mexican that CT increases long-distance migration</a:t>
            </a:r>
          </a:p>
        </p:txBody>
      </p:sp>
    </p:spTree>
    <p:extLst>
      <p:ext uri="{BB962C8B-B14F-4D97-AF65-F5344CB8AC3E}">
        <p14:creationId xmlns:p14="http://schemas.microsoft.com/office/powerpoint/2010/main" val="33562218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45CD8-A9FB-D44D-DF23-D779EAA40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02" y="248393"/>
            <a:ext cx="10789596" cy="1006475"/>
          </a:xfrm>
        </p:spPr>
        <p:txBody>
          <a:bodyPr>
            <a:normAutofit fontScale="90000"/>
          </a:bodyPr>
          <a:lstStyle/>
          <a:p>
            <a:r>
              <a:rPr lang="en-US" dirty="0"/>
              <a:t>SCTP increases mobility by 5.5pp; treatment effect larger for older age group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7F9F06-147E-2C27-F420-BA5C10C956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75880" y="1677684"/>
            <a:ext cx="8511701" cy="493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03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8F0181D-1F5C-427D-9C1A-F77A973B9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1" y="365125"/>
            <a:ext cx="11264630" cy="1325563"/>
          </a:xfrm>
        </p:spPr>
        <p:txBody>
          <a:bodyPr>
            <a:noAutofit/>
          </a:bodyPr>
          <a:lstStyle/>
          <a:p>
            <a:r>
              <a:rPr lang="en-US" sz="3600" dirty="0"/>
              <a:t>Treatment effect larger for women, leads to more long-distance (migration) moves; For men, SCTP extends mobility for longer, but moves are primary local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6900D6-3330-CF46-B3C1-0B0FC2DFD7A0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096000" y="2315184"/>
            <a:ext cx="6527800" cy="45428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108DB4-0971-C677-0B2E-1AFBD4916E1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145915" y="2315183"/>
            <a:ext cx="6420255" cy="438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6154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7C299-399D-EC8F-606B-37049ADD1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4" y="113519"/>
            <a:ext cx="11219688" cy="883177"/>
          </a:xfrm>
        </p:spPr>
        <p:txBody>
          <a:bodyPr>
            <a:normAutofit/>
          </a:bodyPr>
          <a:lstStyle/>
          <a:p>
            <a:r>
              <a:rPr lang="en-US" sz="3600" dirty="0"/>
              <a:t>Aim 2: Effect of income support on the  immune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93C78-A7C2-72AF-1E27-E248EF7F5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28" y="996696"/>
            <a:ext cx="10515600" cy="4486275"/>
          </a:xfrm>
        </p:spPr>
        <p:txBody>
          <a:bodyPr/>
          <a:lstStyle/>
          <a:p>
            <a:r>
              <a:rPr lang="en-US" dirty="0"/>
              <a:t>Collected DBS during COVID-19!!!!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F9264389-B5E0-1D3E-60C8-B64A5366D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2044500"/>
            <a:ext cx="7781544" cy="48815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018029-9833-1C26-DBB6-7163C3AA92F4}"/>
              </a:ext>
            </a:extLst>
          </p:cNvPr>
          <p:cNvSpPr txBox="1"/>
          <p:nvPr/>
        </p:nvSpPr>
        <p:spPr>
          <a:xfrm>
            <a:off x="725424" y="1464856"/>
            <a:ext cx="109057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sng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/>
              </a:rPr>
              <a:t>https://cpcblog.cpc.unc.edu/2021/11/09/innovation-how-to-collect-dried-blood-spots-in-rural-areas/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2112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ox with papers in it">
            <a:extLst>
              <a:ext uri="{FF2B5EF4-FFF2-40B4-BE49-F238E27FC236}">
                <a16:creationId xmlns:a16="http://schemas.microsoft.com/office/drawing/2014/main" id="{13DCE87E-2429-63CB-450B-730301A17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38" b="56892"/>
          <a:stretch/>
        </p:blipFill>
        <p:spPr>
          <a:xfrm>
            <a:off x="0" y="0"/>
            <a:ext cx="6552518" cy="3557554"/>
          </a:xfrm>
          <a:prstGeom prst="rect">
            <a:avLst/>
          </a:prstGeom>
        </p:spPr>
      </p:pic>
      <p:pic>
        <p:nvPicPr>
          <p:cNvPr id="8" name="Picture 7" descr="A person sitting next to a chair&#10;&#10;Description automatically generated">
            <a:extLst>
              <a:ext uri="{FF2B5EF4-FFF2-40B4-BE49-F238E27FC236}">
                <a16:creationId xmlns:a16="http://schemas.microsoft.com/office/drawing/2014/main" id="{28BE10F9-83E5-67A7-10B9-E4E7DFE2D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80" b="27920"/>
          <a:stretch/>
        </p:blipFill>
        <p:spPr>
          <a:xfrm>
            <a:off x="8790309" y="0"/>
            <a:ext cx="3401691" cy="5965404"/>
          </a:xfrm>
          <a:prstGeom prst="rect">
            <a:avLst/>
          </a:prstGeom>
        </p:spPr>
      </p:pic>
      <p:pic>
        <p:nvPicPr>
          <p:cNvPr id="9" name="Picture 8" descr="A person holding a piece of paper&#10;&#10;Description automatically generated">
            <a:extLst>
              <a:ext uri="{FF2B5EF4-FFF2-40B4-BE49-F238E27FC236}">
                <a16:creationId xmlns:a16="http://schemas.microsoft.com/office/drawing/2014/main" id="{F0FFEDFE-1A86-EBAF-A1FD-D384578D5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201" y="824941"/>
            <a:ext cx="3351055" cy="595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00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DE87D-62E7-0891-0F14-91E2B8EA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 prevalence of HSV1 and CMV in both older adults and young adult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33FC6-A539-4B04-5329-04B8C8C0A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Currently looking at levels of antibodies—these increase with age, and are higher for women for CRP and CMV but higher for men for HSV1</a:t>
            </a:r>
          </a:p>
          <a:p>
            <a:endParaRPr lang="en-US" dirty="0"/>
          </a:p>
          <a:p>
            <a:r>
              <a:rPr lang="en-US" dirty="0"/>
              <a:t>‘Diseases of the poor’ are an even larger issue among poor populations in Africa, has not been documented before</a:t>
            </a:r>
          </a:p>
        </p:txBody>
      </p:sp>
    </p:spTree>
    <p:extLst>
      <p:ext uri="{BB962C8B-B14F-4D97-AF65-F5344CB8AC3E}">
        <p14:creationId xmlns:p14="http://schemas.microsoft.com/office/powerpoint/2010/main" val="7099249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29AEF-94BC-B9C6-1F97-E8ACBB604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844" y="190287"/>
            <a:ext cx="10515600" cy="1014627"/>
          </a:xfrm>
        </p:spPr>
        <p:txBody>
          <a:bodyPr/>
          <a:lstStyle/>
          <a:p>
            <a:r>
              <a:rPr lang="en-US" dirty="0"/>
              <a:t>Conclusions so far from this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C3B87-BAF9-E69A-DFD4-2EF67831D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9" y="1204914"/>
            <a:ext cx="11744324" cy="5397054"/>
          </a:xfrm>
        </p:spPr>
        <p:txBody>
          <a:bodyPr>
            <a:normAutofit/>
          </a:bodyPr>
          <a:lstStyle/>
          <a:p>
            <a:r>
              <a:rPr lang="en-US" dirty="0"/>
              <a:t>Aim 1: Almost finished with main paper, looking into heterogeneity now</a:t>
            </a:r>
          </a:p>
          <a:p>
            <a:pPr lvl="1"/>
            <a:r>
              <a:rPr lang="en-US" dirty="0"/>
              <a:t>Will then look specifically into physical health and cognitive functioning of adults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Aim 2: Publish paper documenting universal presence of ‘diseases of the poor’ in this population</a:t>
            </a:r>
          </a:p>
          <a:p>
            <a:pPr lvl="1"/>
            <a:r>
              <a:rPr lang="en-US" dirty="0"/>
              <a:t>Start looking at hypertension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Aim 3: Very promising evidence of inter-generational effects of this CT</a:t>
            </a:r>
          </a:p>
          <a:p>
            <a:pPr lvl="1"/>
            <a:r>
              <a:rPr lang="en-US" dirty="0"/>
              <a:t>Much needed for policy discourse, these programs are under constant threat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8080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10E8726-FFB6-A7CE-8294-01877AD1EDD2}"/>
              </a:ext>
            </a:extLst>
          </p:cNvPr>
          <p:cNvSpPr/>
          <p:nvPr/>
        </p:nvSpPr>
        <p:spPr>
          <a:xfrm>
            <a:off x="8722671" y="1222392"/>
            <a:ext cx="2660955" cy="62146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D279041-8DE2-7829-B0A6-0D817240CCE9}"/>
              </a:ext>
            </a:extLst>
          </p:cNvPr>
          <p:cNvSpPr/>
          <p:nvPr/>
        </p:nvSpPr>
        <p:spPr>
          <a:xfrm>
            <a:off x="5562610" y="1216179"/>
            <a:ext cx="2660955" cy="62146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8BB27E0-179E-A707-5E0B-13F5A2C67539}"/>
              </a:ext>
            </a:extLst>
          </p:cNvPr>
          <p:cNvSpPr/>
          <p:nvPr/>
        </p:nvSpPr>
        <p:spPr>
          <a:xfrm>
            <a:off x="1474149" y="1217996"/>
            <a:ext cx="2660955" cy="62146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5AB342-4648-B9C7-4ECB-D6A3BCBE2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113" y="141772"/>
            <a:ext cx="10467975" cy="842510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  <a:latin typeface="Helvetica" pitchFamily="2" charset="0"/>
              </a:rPr>
              <a:t>Testing effects of cash transfers on biological aging and risk for Alzheimer's</a:t>
            </a:r>
            <a:br>
              <a:rPr lang="en-US" sz="2400" dirty="0">
                <a:effectLst/>
                <a:latin typeface="Helvetica" pitchFamily="2" charset="0"/>
              </a:rPr>
            </a:br>
            <a:r>
              <a:rPr lang="en-US" sz="2400" dirty="0">
                <a:effectLst/>
                <a:latin typeface="Helvetica" pitchFamily="2" charset="0"/>
              </a:rPr>
              <a:t>Disease, R01AG087158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E1A49D-97FD-C418-419B-D6C1EBE8DB40}"/>
              </a:ext>
            </a:extLst>
          </p:cNvPr>
          <p:cNvSpPr txBox="1"/>
          <p:nvPr/>
        </p:nvSpPr>
        <p:spPr>
          <a:xfrm>
            <a:off x="1307521" y="1175533"/>
            <a:ext cx="2994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205C96"/>
                </a:solidFill>
              </a:rPr>
              <a:t>Socioeconomic Intervention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B5D30D-D047-A284-35DF-3DBDE05260F4}"/>
              </a:ext>
            </a:extLst>
          </p:cNvPr>
          <p:cNvSpPr txBox="1"/>
          <p:nvPr/>
        </p:nvSpPr>
        <p:spPr>
          <a:xfrm>
            <a:off x="5619012" y="1176643"/>
            <a:ext cx="255005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rgbClr val="205C96"/>
                </a:solidFill>
              </a:rPr>
              <a:t>Biological Markers</a:t>
            </a:r>
          </a:p>
          <a:p>
            <a:pPr algn="ctr"/>
            <a:r>
              <a:rPr lang="en-US" sz="2000" b="1">
                <a:solidFill>
                  <a:srgbClr val="205C96"/>
                </a:solidFill>
              </a:rPr>
              <a:t>of Longevity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BF6260-7423-F2FB-7B63-7849D14D82E0}"/>
              </a:ext>
            </a:extLst>
          </p:cNvPr>
          <p:cNvSpPr txBox="1"/>
          <p:nvPr/>
        </p:nvSpPr>
        <p:spPr>
          <a:xfrm>
            <a:off x="8834869" y="1175533"/>
            <a:ext cx="232644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dirty="0">
                <a:solidFill>
                  <a:srgbClr val="205C96"/>
                </a:solidFill>
              </a:rPr>
              <a:t>Other Measures  of Health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395E62-C078-5B65-D926-54532156A798}"/>
              </a:ext>
            </a:extLst>
          </p:cNvPr>
          <p:cNvSpPr txBox="1"/>
          <p:nvPr/>
        </p:nvSpPr>
        <p:spPr>
          <a:xfrm>
            <a:off x="8802215" y="2014082"/>
            <a:ext cx="256797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>
                <a:solidFill>
                  <a:schemeClr val="tx2">
                    <a:lumMod val="76000"/>
                    <a:lumOff val="24000"/>
                  </a:schemeClr>
                </a:solidFill>
              </a:rPr>
              <a:t>Neurocognitive Testing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C2FFE8-289C-C3A7-61FC-EDCE2BED3A9E}"/>
              </a:ext>
            </a:extLst>
          </p:cNvPr>
          <p:cNvSpPr txBox="1"/>
          <p:nvPr/>
        </p:nvSpPr>
        <p:spPr>
          <a:xfrm>
            <a:off x="8865841" y="3586761"/>
            <a:ext cx="24288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>
                <a:solidFill>
                  <a:schemeClr val="tx2">
                    <a:lumMod val="76000"/>
                    <a:lumOff val="24000"/>
                  </a:schemeClr>
                </a:solidFill>
              </a:rPr>
              <a:t>Height &amp; Weight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7B6175-904B-10C5-8194-1F9FF78C0148}"/>
              </a:ext>
            </a:extLst>
          </p:cNvPr>
          <p:cNvSpPr txBox="1"/>
          <p:nvPr/>
        </p:nvSpPr>
        <p:spPr>
          <a:xfrm>
            <a:off x="9002213" y="5232252"/>
            <a:ext cx="24288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>
                <a:solidFill>
                  <a:schemeClr val="tx2">
                    <a:lumMod val="76000"/>
                    <a:lumOff val="24000"/>
                  </a:schemeClr>
                </a:solidFill>
              </a:rPr>
              <a:t>Blood Pressure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8AE5D4-930C-B6E4-6CEA-DC621AD2B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0848" y="5593210"/>
            <a:ext cx="1739069" cy="954627"/>
          </a:xfrm>
          <a:prstGeom prst="rect">
            <a:avLst/>
          </a:prstGeom>
        </p:spPr>
      </p:pic>
      <p:pic>
        <p:nvPicPr>
          <p:cNvPr id="6" name="Picture 5" descr="A clock with a dna strand&#10;&#10;Description automatically generated">
            <a:extLst>
              <a:ext uri="{FF2B5EF4-FFF2-40B4-BE49-F238E27FC236}">
                <a16:creationId xmlns:a16="http://schemas.microsoft.com/office/drawing/2014/main" id="{EFB1BA6C-5007-C7DE-CBBC-35B154EB68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23781" y="4343664"/>
            <a:ext cx="1137557" cy="1095309"/>
          </a:xfrm>
          <a:prstGeom prst="rect">
            <a:avLst/>
          </a:prstGeom>
        </p:spPr>
      </p:pic>
      <p:pic>
        <p:nvPicPr>
          <p:cNvPr id="8" name="Picture 7" descr="A blue cell with black text&#10;&#10;Description automatically generated">
            <a:extLst>
              <a:ext uri="{FF2B5EF4-FFF2-40B4-BE49-F238E27FC236}">
                <a16:creationId xmlns:a16="http://schemas.microsoft.com/office/drawing/2014/main" id="{190531F7-2D73-CDD0-3440-7DD1E7E7B9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0396" y="4344950"/>
            <a:ext cx="1394629" cy="1082988"/>
          </a:xfrm>
          <a:prstGeom prst="rect">
            <a:avLst/>
          </a:prstGeom>
        </p:spPr>
      </p:pic>
      <p:pic>
        <p:nvPicPr>
          <p:cNvPr id="9" name="Picture 8" descr="Role of DNA methylation in Disease | labclinics.com">
            <a:extLst>
              <a:ext uri="{FF2B5EF4-FFF2-40B4-BE49-F238E27FC236}">
                <a16:creationId xmlns:a16="http://schemas.microsoft.com/office/drawing/2014/main" id="{3F083C05-602C-44F5-65E5-41879BEFCA6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-334" t="10711" r="2622" b="14925"/>
          <a:stretch/>
        </p:blipFill>
        <p:spPr>
          <a:xfrm>
            <a:off x="5519433" y="2915173"/>
            <a:ext cx="2971807" cy="1392823"/>
          </a:xfrm>
          <a:prstGeom prst="rect">
            <a:avLst/>
          </a:prstGeom>
        </p:spPr>
      </p:pic>
      <p:pic>
        <p:nvPicPr>
          <p:cNvPr id="10" name="Picture 9" descr="Finger Prick Icons - Free SVG &amp; PNG Finger Prick Images - Noun Project">
            <a:extLst>
              <a:ext uri="{FF2B5EF4-FFF2-40B4-BE49-F238E27FC236}">
                <a16:creationId xmlns:a16="http://schemas.microsoft.com/office/drawing/2014/main" id="{58C32C78-FA2E-6933-1BA8-EC42166D4B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7076" y="1870999"/>
            <a:ext cx="970325" cy="960500"/>
          </a:xfrm>
          <a:prstGeom prst="rect">
            <a:avLst/>
          </a:prstGeom>
        </p:spPr>
      </p:pic>
      <p:pic>
        <p:nvPicPr>
          <p:cNvPr id="11" name="Picture 10" descr="A pink brain with red lines&#10;&#10;Description automatically generated">
            <a:extLst>
              <a:ext uri="{FF2B5EF4-FFF2-40B4-BE49-F238E27FC236}">
                <a16:creationId xmlns:a16="http://schemas.microsoft.com/office/drawing/2014/main" id="{1C2012A0-D859-E22E-0511-E1B91D4AFF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13659" y="2430732"/>
            <a:ext cx="993020" cy="987879"/>
          </a:xfrm>
          <a:prstGeom prst="rect">
            <a:avLst/>
          </a:prstGeom>
        </p:spPr>
      </p:pic>
      <p:pic>
        <p:nvPicPr>
          <p:cNvPr id="16" name="Picture 15" descr="A black and white measuring height of a person&#10;&#10;Description automatically generated">
            <a:extLst>
              <a:ext uri="{FF2B5EF4-FFF2-40B4-BE49-F238E27FC236}">
                <a16:creationId xmlns:a16="http://schemas.microsoft.com/office/drawing/2014/main" id="{3DEF5DAB-FBA6-38D1-F577-827A62455C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50197" y="4018080"/>
            <a:ext cx="728137" cy="1066802"/>
          </a:xfrm>
          <a:prstGeom prst="rect">
            <a:avLst/>
          </a:prstGeom>
        </p:spPr>
      </p:pic>
      <p:pic>
        <p:nvPicPr>
          <p:cNvPr id="24" name="Picture 23" descr="A weight scale with feet on it&#10;&#10;Description automatically generated">
            <a:extLst>
              <a:ext uri="{FF2B5EF4-FFF2-40B4-BE49-F238E27FC236}">
                <a16:creationId xmlns:a16="http://schemas.microsoft.com/office/drawing/2014/main" id="{2B6A09B0-884C-72DD-2313-B4445D0CFC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15103" y="4096700"/>
            <a:ext cx="891227" cy="909562"/>
          </a:xfrm>
          <a:prstGeom prst="rect">
            <a:avLst/>
          </a:prstGeom>
        </p:spPr>
      </p:pic>
      <p:pic>
        <p:nvPicPr>
          <p:cNvPr id="28" name="Picture 27" descr="A digital blood pressure monitor&#10;&#10;Description automatically generated">
            <a:extLst>
              <a:ext uri="{FF2B5EF4-FFF2-40B4-BE49-F238E27FC236}">
                <a16:creationId xmlns:a16="http://schemas.microsoft.com/office/drawing/2014/main" id="{C64BB62C-50A3-F444-D35D-8DE4280C86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78812" y="5744676"/>
            <a:ext cx="886903" cy="9715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1DBDB5-8D43-6523-B0BD-5C750A8FBC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4599" y="1925882"/>
            <a:ext cx="4650233" cy="32258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BB6ECA-6AA7-0B7C-E7F8-440F05FAD913}"/>
              </a:ext>
            </a:extLst>
          </p:cNvPr>
          <p:cNvSpPr txBox="1"/>
          <p:nvPr/>
        </p:nvSpPr>
        <p:spPr>
          <a:xfrm>
            <a:off x="235600" y="5532104"/>
            <a:ext cx="1050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MPIs</a:t>
            </a:r>
          </a:p>
        </p:txBody>
      </p:sp>
      <p:pic>
        <p:nvPicPr>
          <p:cNvPr id="1026" name="Picture 2" descr="Allison Aiello | Biosocial Team">
            <a:extLst>
              <a:ext uri="{FF2B5EF4-FFF2-40B4-BE49-F238E27FC236}">
                <a16:creationId xmlns:a16="http://schemas.microsoft.com/office/drawing/2014/main" id="{D59FF733-F895-3CCC-6B0D-B391B1F32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54" y="5301394"/>
            <a:ext cx="1259517" cy="125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anda, Sudhanshu | Public Policy">
            <a:extLst>
              <a:ext uri="{FF2B5EF4-FFF2-40B4-BE49-F238E27FC236}">
                <a16:creationId xmlns:a16="http://schemas.microsoft.com/office/drawing/2014/main" id="{C33954A0-70D4-C260-4E65-DAE09F17E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900" y="5301394"/>
            <a:ext cx="1149489" cy="125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XPRIZE Foundation Bio - Daniel Belsky, PhD">
            <a:extLst>
              <a:ext uri="{FF2B5EF4-FFF2-40B4-BE49-F238E27FC236}">
                <a16:creationId xmlns:a16="http://schemas.microsoft.com/office/drawing/2014/main" id="{545B626E-D1E5-B688-473B-08AB0A99B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618" y="5316634"/>
            <a:ext cx="1145867" cy="124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82649E1-43CA-FB0A-67DE-6D2F438AFCD3}"/>
              </a:ext>
            </a:extLst>
          </p:cNvPr>
          <p:cNvSpPr txBox="1"/>
          <p:nvPr/>
        </p:nvSpPr>
        <p:spPr>
          <a:xfrm>
            <a:off x="1135844" y="6547837"/>
            <a:ext cx="8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Aiello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08F8E3-34C4-666E-A6D1-EBC276C4B887}"/>
              </a:ext>
            </a:extLst>
          </p:cNvPr>
          <p:cNvSpPr txBox="1"/>
          <p:nvPr/>
        </p:nvSpPr>
        <p:spPr>
          <a:xfrm>
            <a:off x="2442193" y="6532597"/>
            <a:ext cx="8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Handa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58C7D5-EDC1-5BA3-B8DF-B9DC86EC30C7}"/>
              </a:ext>
            </a:extLst>
          </p:cNvPr>
          <p:cNvSpPr txBox="1"/>
          <p:nvPr/>
        </p:nvSpPr>
        <p:spPr>
          <a:xfrm>
            <a:off x="3778155" y="6545671"/>
            <a:ext cx="88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Belsky</a:t>
            </a:r>
          </a:p>
        </p:txBody>
      </p:sp>
      <p:pic>
        <p:nvPicPr>
          <p:cNvPr id="26" name="Content Placeholder 3">
            <a:extLst>
              <a:ext uri="{FF2B5EF4-FFF2-40B4-BE49-F238E27FC236}">
                <a16:creationId xmlns:a16="http://schemas.microsoft.com/office/drawing/2014/main" id="{0D3AC114-4612-20B1-2FB7-CA60DD74E7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1" r="83511" b="45990"/>
          <a:stretch/>
        </p:blipFill>
        <p:spPr>
          <a:xfrm>
            <a:off x="46645" y="141772"/>
            <a:ext cx="963372" cy="1432656"/>
          </a:xfrm>
          <a:prstGeom prst="rect">
            <a:avLst/>
          </a:prstGeom>
        </p:spPr>
      </p:pic>
      <p:pic>
        <p:nvPicPr>
          <p:cNvPr id="27" name="Content Placeholder 3">
            <a:extLst>
              <a:ext uri="{FF2B5EF4-FFF2-40B4-BE49-F238E27FC236}">
                <a16:creationId xmlns:a16="http://schemas.microsoft.com/office/drawing/2014/main" id="{D9EB495B-C4BA-E5CD-C5E0-24CAFD2E1B6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8" t="83392" r="1981" b="1"/>
          <a:stretch/>
        </p:blipFill>
        <p:spPr>
          <a:xfrm>
            <a:off x="7666213" y="2506658"/>
            <a:ext cx="777241" cy="722630"/>
          </a:xfrm>
          <a:prstGeom prst="rect">
            <a:avLst/>
          </a:prstGeom>
        </p:spPr>
      </p:pic>
      <p:pic>
        <p:nvPicPr>
          <p:cNvPr id="29" name="Content Placeholder 3">
            <a:extLst>
              <a:ext uri="{FF2B5EF4-FFF2-40B4-BE49-F238E27FC236}">
                <a16:creationId xmlns:a16="http://schemas.microsoft.com/office/drawing/2014/main" id="{6419A234-F3D5-66BE-795A-A8FEFC03309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10" t="14361" r="20308" b="63924"/>
          <a:stretch/>
        </p:blipFill>
        <p:spPr>
          <a:xfrm>
            <a:off x="11161318" y="126531"/>
            <a:ext cx="1030682" cy="1018633"/>
          </a:xfrm>
          <a:prstGeom prst="rect">
            <a:avLst/>
          </a:prstGeom>
        </p:spPr>
      </p:pic>
      <p:pic>
        <p:nvPicPr>
          <p:cNvPr id="30" name="Content Placeholder 3">
            <a:extLst>
              <a:ext uri="{FF2B5EF4-FFF2-40B4-BE49-F238E27FC236}">
                <a16:creationId xmlns:a16="http://schemas.microsoft.com/office/drawing/2014/main" id="{8C78EFC5-4604-09C8-6F76-39B2C784BBD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7" t="10859" r="62400" b="72680"/>
          <a:stretch/>
        </p:blipFill>
        <p:spPr>
          <a:xfrm>
            <a:off x="11303278" y="5951835"/>
            <a:ext cx="746761" cy="71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81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DC9A7-52A0-3939-5993-61A0F4497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Malawi Social Cash Transfer </a:t>
            </a:r>
            <a:r>
              <a:rPr lang="en-US" dirty="0" err="1"/>
              <a:t>Pogramme</a:t>
            </a:r>
            <a:r>
              <a:rPr lang="en-US" dirty="0"/>
              <a:t> (SCTP) is the country’s largest social protection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0BA86-BC66-4938-B8E3-24D02B20C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4895"/>
            <a:ext cx="10515600" cy="4599744"/>
          </a:xfrm>
        </p:spPr>
        <p:txBody>
          <a:bodyPr/>
          <a:lstStyle/>
          <a:p>
            <a:r>
              <a:rPr lang="en-US" dirty="0"/>
              <a:t>In 2024 reached 1.5m people living in 310,000 rural households, ~10% of the population</a:t>
            </a:r>
          </a:p>
          <a:p>
            <a:r>
              <a:rPr lang="en-US" dirty="0"/>
              <a:t>Eligibility criteria based on ultra-poverty and high dependency ratio</a:t>
            </a:r>
          </a:p>
          <a:p>
            <a:r>
              <a:rPr lang="en-US" dirty="0"/>
              <a:t>Transfer value averages Mk13,000 per household per month (US$8), paid bimonthly in cash</a:t>
            </a:r>
          </a:p>
          <a:p>
            <a:pPr lvl="1"/>
            <a:r>
              <a:rPr lang="en-US" dirty="0"/>
              <a:t>Actual value depends on household size up to a cap of four members</a:t>
            </a:r>
          </a:p>
          <a:p>
            <a:pPr lvl="1"/>
            <a:r>
              <a:rPr lang="en-US" dirty="0"/>
              <a:t>Small top-up for school-aged children</a:t>
            </a:r>
          </a:p>
        </p:txBody>
      </p:sp>
    </p:spTree>
    <p:extLst>
      <p:ext uri="{BB962C8B-B14F-4D97-AF65-F5344CB8AC3E}">
        <p14:creationId xmlns:p14="http://schemas.microsoft.com/office/powerpoint/2010/main" val="183581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24D642-479E-4847-91AE-7D0556C8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509" y="-538843"/>
            <a:ext cx="12344509" cy="9427634"/>
          </a:xfrm>
        </p:spPr>
      </p:pic>
    </p:spTree>
    <p:extLst>
      <p:ext uri="{BB962C8B-B14F-4D97-AF65-F5344CB8AC3E}">
        <p14:creationId xmlns:p14="http://schemas.microsoft.com/office/powerpoint/2010/main" val="2886530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7526F1-0A78-5E48-2333-3A63CB0D8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261"/>
            <a:ext cx="10515600" cy="1006475"/>
          </a:xfrm>
        </p:spPr>
        <p:txBody>
          <a:bodyPr/>
          <a:lstStyle/>
          <a:p>
            <a:r>
              <a:rPr lang="en-US" dirty="0"/>
              <a:t>Impact evaluation of SCTP 2013-2015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F05CC5-4793-797A-B38F-E62112ABE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192"/>
            <a:ext cx="10515600" cy="464077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Cluster randomized trial in two districts, timed to coincide with gradual expansion of the program</a:t>
            </a:r>
          </a:p>
          <a:p>
            <a:endParaRPr lang="en-US" dirty="0"/>
          </a:p>
          <a:p>
            <a:r>
              <a:rPr lang="en-US" dirty="0"/>
              <a:t>2013 (baseline); 2014 and 2015 (post-treatment waves)</a:t>
            </a:r>
          </a:p>
          <a:p>
            <a:pPr lvl="1"/>
            <a:r>
              <a:rPr lang="en-US" dirty="0"/>
              <a:t>N=3,500 households, half randomized to delayed entry status</a:t>
            </a:r>
          </a:p>
          <a:p>
            <a:pPr lvl="1"/>
            <a:r>
              <a:rPr lang="en-US" dirty="0"/>
              <a:t>High fidelity of design, 4 percent attrition (non-selective)</a:t>
            </a:r>
          </a:p>
          <a:p>
            <a:pPr lvl="1"/>
            <a:endParaRPr lang="en-US" dirty="0"/>
          </a:p>
          <a:p>
            <a:r>
              <a:rPr lang="en-US" dirty="0"/>
              <a:t>Over a dozen papers documenting the breadth of impacts on households as well as community-level spillovers</a:t>
            </a:r>
          </a:p>
          <a:p>
            <a:pPr lvl="1"/>
            <a:r>
              <a:rPr lang="en-US" dirty="0" err="1"/>
              <a:t>Daidone</a:t>
            </a:r>
            <a:r>
              <a:rPr lang="en-US" dirty="0"/>
              <a:t> et al </a:t>
            </a:r>
            <a:r>
              <a:rPr lang="en-US" u="sng" dirty="0"/>
              <a:t>AJAE</a:t>
            </a:r>
            <a:r>
              <a:rPr lang="en-US" dirty="0"/>
              <a:t> 2019; Handa et al </a:t>
            </a:r>
            <a:r>
              <a:rPr lang="en-US" u="sng" dirty="0"/>
              <a:t>WBRO</a:t>
            </a:r>
            <a:r>
              <a:rPr lang="en-US" dirty="0"/>
              <a:t> 2018; Kilburn et al </a:t>
            </a:r>
            <a:r>
              <a:rPr lang="en-US" u="sng" dirty="0"/>
              <a:t>JPAM</a:t>
            </a:r>
            <a:r>
              <a:rPr lang="en-US" dirty="0"/>
              <a:t> 2018; Handa et al. </a:t>
            </a:r>
            <a:r>
              <a:rPr lang="en-US" u="sng" dirty="0"/>
              <a:t>DPR</a:t>
            </a:r>
            <a:r>
              <a:rPr lang="en-US" dirty="0"/>
              <a:t> 2022; Molotsky &amp; Handa </a:t>
            </a:r>
            <a:r>
              <a:rPr lang="en-US" u="sng" dirty="0"/>
              <a:t>JAE</a:t>
            </a:r>
            <a:r>
              <a:rPr lang="en-US" dirty="0"/>
              <a:t> 2020; Lambon-Quayefio et al </a:t>
            </a:r>
            <a:r>
              <a:rPr lang="en-US" u="sng" dirty="0"/>
              <a:t>WD</a:t>
            </a:r>
            <a:r>
              <a:rPr lang="en-US" dirty="0"/>
              <a:t> 2024</a:t>
            </a:r>
          </a:p>
          <a:p>
            <a:pPr lvl="1"/>
            <a:r>
              <a:rPr lang="en-US" b="1" dirty="0">
                <a:solidFill>
                  <a:schemeClr val="accent2"/>
                </a:solidFill>
              </a:rPr>
              <a:t>Intervention had a seemingly transformative effect on households</a:t>
            </a:r>
          </a:p>
        </p:txBody>
      </p:sp>
    </p:spTree>
    <p:extLst>
      <p:ext uri="{BB962C8B-B14F-4D97-AF65-F5344CB8AC3E}">
        <p14:creationId xmlns:p14="http://schemas.microsoft.com/office/powerpoint/2010/main" val="53847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905000" y="4953000"/>
            <a:ext cx="8686800" cy="1724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1"/>
          <a:stretch/>
        </p:blipFill>
        <p:spPr>
          <a:xfrm>
            <a:off x="1652588" y="190500"/>
            <a:ext cx="5405610" cy="66675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7467600" y="457200"/>
            <a:ext cx="2362200" cy="1931432"/>
            <a:chOff x="6324600" y="173593"/>
            <a:chExt cx="2057400" cy="1931432"/>
          </a:xfrm>
        </p:grpSpPr>
        <p:sp>
          <p:nvSpPr>
            <p:cNvPr id="4" name="Rounded Rectangle 3"/>
            <p:cNvSpPr/>
            <p:nvPr/>
          </p:nvSpPr>
          <p:spPr>
            <a:xfrm>
              <a:off x="6324600" y="542925"/>
              <a:ext cx="1981200" cy="723900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Maganga TA</a:t>
              </a:r>
            </a:p>
            <a:p>
              <a:pPr algn="ctr"/>
              <a:r>
                <a:rPr lang="en-US" sz="1600" dirty="0"/>
                <a:t>T= 354 HH</a:t>
              </a:r>
            </a:p>
            <a:p>
              <a:pPr algn="ctr"/>
              <a:r>
                <a:rPr lang="en-US" sz="1600" dirty="0"/>
                <a:t>C= 515 HH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324600" y="173593"/>
              <a:ext cx="20574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+mj-lt"/>
                </a:rPr>
                <a:t>SALIMA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324600" y="1381125"/>
              <a:ext cx="1981200" cy="723900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Ndindi TA</a:t>
              </a:r>
            </a:p>
            <a:p>
              <a:pPr algn="ctr"/>
              <a:r>
                <a:rPr lang="en-US" sz="1600" dirty="0"/>
                <a:t>T= 446 HH</a:t>
              </a:r>
            </a:p>
            <a:p>
              <a:pPr algn="ctr"/>
              <a:r>
                <a:rPr lang="en-US" sz="1600" dirty="0"/>
                <a:t>C=460 HH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0"/>
            <a:ext cx="6629400" cy="990600"/>
          </a:xfrm>
        </p:spPr>
        <p:txBody>
          <a:bodyPr/>
          <a:lstStyle/>
          <a:p>
            <a:r>
              <a:rPr lang="en-US" b="1" dirty="0"/>
              <a:t>Map of Study Areas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924800" y="2667000"/>
            <a:ext cx="2286000" cy="1931432"/>
            <a:chOff x="6172200" y="3097768"/>
            <a:chExt cx="2209800" cy="1931432"/>
          </a:xfrm>
        </p:grpSpPr>
        <p:sp>
          <p:nvSpPr>
            <p:cNvPr id="9" name="Rounded Rectangle 8"/>
            <p:cNvSpPr/>
            <p:nvPr/>
          </p:nvSpPr>
          <p:spPr>
            <a:xfrm>
              <a:off x="6172200" y="3467100"/>
              <a:ext cx="2209800" cy="72390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Jalasi TA</a:t>
              </a:r>
            </a:p>
            <a:p>
              <a:pPr algn="ctr"/>
              <a:r>
                <a:rPr lang="en-US" sz="1600" dirty="0"/>
                <a:t>T= 378 HH</a:t>
              </a:r>
            </a:p>
            <a:p>
              <a:pPr algn="ctr"/>
              <a:r>
                <a:rPr lang="en-US" sz="1600" dirty="0"/>
                <a:t>C=375 HH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72200" y="3097768"/>
              <a:ext cx="22098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+mj-lt"/>
                </a:rPr>
                <a:t>MANGOCHI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172200" y="4305300"/>
              <a:ext cx="2209800" cy="72390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M’bwana Nyambi TA</a:t>
              </a:r>
            </a:p>
            <a:p>
              <a:pPr algn="ctr"/>
              <a:r>
                <a:rPr lang="en-US" sz="1600" dirty="0"/>
                <a:t>T= 500 HH</a:t>
              </a:r>
            </a:p>
            <a:p>
              <a:pPr algn="ctr"/>
              <a:r>
                <a:rPr lang="en-US" sz="1600" dirty="0"/>
                <a:t>C= 503 HH</a:t>
              </a:r>
            </a:p>
          </p:txBody>
        </p:sp>
      </p:grpSp>
      <p:cxnSp>
        <p:nvCxnSpPr>
          <p:cNvPr id="15" name="Straight Arrow Connector 14"/>
          <p:cNvCxnSpPr>
            <a:stCxn id="4" idx="1"/>
          </p:cNvCxnSpPr>
          <p:nvPr/>
        </p:nvCxnSpPr>
        <p:spPr>
          <a:xfrm flipH="1">
            <a:off x="2971800" y="1188482"/>
            <a:ext cx="4495800" cy="838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1"/>
          </p:cNvCxnSpPr>
          <p:nvPr/>
        </p:nvCxnSpPr>
        <p:spPr>
          <a:xfrm flipH="1">
            <a:off x="2743200" y="2026682"/>
            <a:ext cx="4724400" cy="7165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  <a:stCxn id="9" idx="1"/>
          </p:cNvCxnSpPr>
          <p:nvPr/>
        </p:nvCxnSpPr>
        <p:spPr>
          <a:xfrm flipH="1">
            <a:off x="5867400" y="3398282"/>
            <a:ext cx="2057400" cy="5593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  <a:stCxn id="11" idx="1"/>
          </p:cNvCxnSpPr>
          <p:nvPr/>
        </p:nvCxnSpPr>
        <p:spPr>
          <a:xfrm flipH="1">
            <a:off x="5867400" y="4236482"/>
            <a:ext cx="2057400" cy="44029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670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CD754-52AF-A93E-CE2E-E8014F5A1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38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RCT from 2013-2015 showed large impacts across protective and productive domains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64377-F757-50B6-B7EC-CDBACD105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181" y="1510858"/>
            <a:ext cx="8224761" cy="5228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641E6B-BC6B-9B8D-0FE3-FDC3B6F3D78D}"/>
              </a:ext>
            </a:extLst>
          </p:cNvPr>
          <p:cNvSpPr txBox="1"/>
          <p:nvPr/>
        </p:nvSpPr>
        <p:spPr>
          <a:xfrm>
            <a:off x="9593942" y="6037943"/>
            <a:ext cx="2342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Handa et al </a:t>
            </a:r>
            <a:r>
              <a:rPr lang="en-US" u="sng" dirty="0"/>
              <a:t>DPR</a:t>
            </a:r>
            <a:r>
              <a:rPr lang="en-US" dirty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3855684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5D4A3-FE5A-C7EB-0A7B-35DEF259C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RCT estimated a significant multiplier effect of the SCTP </a:t>
            </a:r>
            <a:r>
              <a:rPr lang="en-US" sz="3200" dirty="0"/>
              <a:t>(Handa et al </a:t>
            </a:r>
            <a:r>
              <a:rPr lang="en-US" sz="3200" u="sng" dirty="0"/>
              <a:t>DPR</a:t>
            </a:r>
            <a:r>
              <a:rPr lang="en-US" sz="3200" dirty="0"/>
              <a:t> 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FE00D-DBB1-1CDB-4CC1-C4688EC65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Estimated total spending was 2.9 times the value of the transfer</a:t>
            </a:r>
          </a:p>
          <a:p>
            <a:pPr lvl="1"/>
            <a:r>
              <a:rPr lang="en-US" dirty="0"/>
              <a:t>Increased revenue from crop sales as households reduced </a:t>
            </a:r>
            <a:r>
              <a:rPr lang="en-US" dirty="0" err="1"/>
              <a:t>ganyu</a:t>
            </a:r>
            <a:r>
              <a:rPr lang="en-US" dirty="0"/>
              <a:t> and increased investment in their own plots</a:t>
            </a:r>
          </a:p>
          <a:p>
            <a:pPr lvl="1"/>
            <a:r>
              <a:rPr lang="en-US" dirty="0"/>
              <a:t>Reduction in debt, increase in cash savings</a:t>
            </a:r>
          </a:p>
          <a:p>
            <a:pPr lvl="1"/>
            <a:endParaRPr lang="en-US" dirty="0"/>
          </a:p>
          <a:p>
            <a:r>
              <a:rPr lang="en-US" dirty="0"/>
              <a:t>Does this multiplier imply ‘graduation’ from ultra-poverty?</a:t>
            </a:r>
          </a:p>
          <a:p>
            <a:pPr lvl="1"/>
            <a:r>
              <a:rPr lang="en-US" dirty="0"/>
              <a:t>Baseline consumption was US$0.32/person/day, increased to US$0.82</a:t>
            </a:r>
          </a:p>
          <a:p>
            <a:pPr lvl="1"/>
            <a:r>
              <a:rPr lang="en-US" dirty="0"/>
              <a:t>Still some of the poorest households in the world, large gains off a very low base</a:t>
            </a:r>
          </a:p>
          <a:p>
            <a:pPr lvl="1"/>
            <a:r>
              <a:rPr lang="en-US" dirty="0"/>
              <a:t>Productive capacity strengthened, but households are labor-constrained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019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2140</Words>
  <Application>Microsoft Office PowerPoint</Application>
  <PresentationFormat>Widescreen</PresentationFormat>
  <Paragraphs>416</Paragraphs>
  <Slides>38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Aptos</vt:lpstr>
      <vt:lpstr>Aptos Display</vt:lpstr>
      <vt:lpstr>Arial</vt:lpstr>
      <vt:lpstr>Georgia</vt:lpstr>
      <vt:lpstr>Helvetica</vt:lpstr>
      <vt:lpstr>Times New Roman</vt:lpstr>
      <vt:lpstr>Office Theme</vt:lpstr>
      <vt:lpstr>Custom Design</vt:lpstr>
      <vt:lpstr>Long-term effects on households and adult children of Malawi’s National Cash Transfer Program </vt:lpstr>
      <vt:lpstr>PowerPoint Presentation</vt:lpstr>
      <vt:lpstr>The ‘quiet revolution’ in sub Saharan Africa</vt:lpstr>
      <vt:lpstr>The Malawi Social Cash Transfer Pogramme (SCTP) is the country’s largest social protection program</vt:lpstr>
      <vt:lpstr>PowerPoint Presentation</vt:lpstr>
      <vt:lpstr>Impact evaluation of SCTP 2013-2015</vt:lpstr>
      <vt:lpstr>Map of Study Areas</vt:lpstr>
      <vt:lpstr>RCT from 2013-2015 showed large impacts across protective and productive domains</vt:lpstr>
      <vt:lpstr>Initial RCT estimated a significant multiplier effect of the SCTP (Handa et al DPR 2022)</vt:lpstr>
      <vt:lpstr>PowerPoint Presentation</vt:lpstr>
      <vt:lpstr>SCTP households have more specific vulnerabilities than typical ultra-poor housheold</vt:lpstr>
      <vt:lpstr>Follow-up of original study sample funded by NIH (R01AG061437) (2019-2024)</vt:lpstr>
      <vt:lpstr>Follow-up in 2021 - attrition 9 percent by, not selective (balance preserved across T and C)</vt:lpstr>
      <vt:lpstr>PowerPoint Presentation</vt:lpstr>
      <vt:lpstr>Aim 1: Impact on households of an extra three years of transfer receipt</vt:lpstr>
      <vt:lpstr>PowerPoint Presentation</vt:lpstr>
      <vt:lpstr>Statistical approach replicates Handa et al DPR 2022 in order to compare impacts in 2015 vs 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Aim 3: Transition to adulthood (next generation effects)</vt:lpstr>
      <vt:lpstr>Comparing baseline characteristics of the panel: Y = B0 + B1*T + ui</vt:lpstr>
      <vt:lpstr>Audrey Pereira: Impacts on IPV and Relationship Quality (current or most recent romantic partner)</vt:lpstr>
      <vt:lpstr>SCTP impacts on relationship quality</vt:lpstr>
      <vt:lpstr>PowerPoint Presentation</vt:lpstr>
      <vt:lpstr>Dharini Bhatia: Impact on non-cognitive characteristics and gender differences </vt:lpstr>
      <vt:lpstr>Bivariate analysis shows strong differences between T and C and men and women</vt:lpstr>
      <vt:lpstr>Single difference regression estimates measuring differences by sex and treatment effect</vt:lpstr>
      <vt:lpstr>Marwa Ibrahim: Impact of the SCTP on mobility of young people</vt:lpstr>
      <vt:lpstr>SCTP increases mobility by 5.5pp; treatment effect larger for older age group</vt:lpstr>
      <vt:lpstr>Treatment effect larger for women, leads to more long-distance (migration) moves; For men, SCTP extends mobility for longer, but moves are primary local</vt:lpstr>
      <vt:lpstr>Aim 2: Effect of income support on the  immune system</vt:lpstr>
      <vt:lpstr>PowerPoint Presentation</vt:lpstr>
      <vt:lpstr>Universal prevalence of HSV1 and CMV in both older adults and young adult children</vt:lpstr>
      <vt:lpstr>Conclusions so far from this work</vt:lpstr>
      <vt:lpstr>Testing effects of cash transfers on biological aging and risk for Alzheimer's Disease, R01AG087158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Handa, Sudhanshu</dc:creator>
  <cp:lastModifiedBy>Fajardo, Susana L.</cp:lastModifiedBy>
  <cp:revision>19</cp:revision>
  <dcterms:created xsi:type="dcterms:W3CDTF">2024-03-16T14:32:50Z</dcterms:created>
  <dcterms:modified xsi:type="dcterms:W3CDTF">2024-11-15T14:35:37Z</dcterms:modified>
</cp:coreProperties>
</file>