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5">
  <p:sldMasterIdLst>
    <p:sldMasterId id="2147483648" r:id="rId4"/>
  </p:sldMasterIdLst>
  <p:notesMasterIdLst>
    <p:notesMasterId r:id="rId6"/>
  </p:notesMasterIdLst>
  <p:handoutMasterIdLst>
    <p:handoutMasterId r:id="rId7"/>
  </p:handoutMasterIdLst>
  <p:sldIdLst>
    <p:sldId id="259" r:id="rId5"/>
  </p:sldIdLst>
  <p:sldSz cx="43891200" cy="38404800"/>
  <p:notesSz cx="50663475" cy="31583313"/>
  <p:defaultTextStyle>
    <a:defPPr>
      <a:defRPr lang="en-US"/>
    </a:defPPr>
    <a:lvl1pPr marL="0" algn="l" defTabSz="2375704" rtl="0" eaLnBrk="1" latinLnBrk="0" hangingPunct="1">
      <a:defRPr sz="9414" kern="1200">
        <a:solidFill>
          <a:schemeClr val="tx1"/>
        </a:solidFill>
        <a:latin typeface="+mn-lt"/>
        <a:ea typeface="+mn-ea"/>
        <a:cs typeface="+mn-cs"/>
      </a:defRPr>
    </a:lvl1pPr>
    <a:lvl2pPr marL="2375704" algn="l" defTabSz="2375704" rtl="0" eaLnBrk="1" latinLnBrk="0" hangingPunct="1">
      <a:defRPr sz="9414" kern="1200">
        <a:solidFill>
          <a:schemeClr val="tx1"/>
        </a:solidFill>
        <a:latin typeface="+mn-lt"/>
        <a:ea typeface="+mn-ea"/>
        <a:cs typeface="+mn-cs"/>
      </a:defRPr>
    </a:lvl2pPr>
    <a:lvl3pPr marL="4751408" algn="l" defTabSz="2375704" rtl="0" eaLnBrk="1" latinLnBrk="0" hangingPunct="1">
      <a:defRPr sz="9414" kern="1200">
        <a:solidFill>
          <a:schemeClr val="tx1"/>
        </a:solidFill>
        <a:latin typeface="+mn-lt"/>
        <a:ea typeface="+mn-ea"/>
        <a:cs typeface="+mn-cs"/>
      </a:defRPr>
    </a:lvl3pPr>
    <a:lvl4pPr marL="7127112" algn="l" defTabSz="2375704" rtl="0" eaLnBrk="1" latinLnBrk="0" hangingPunct="1">
      <a:defRPr sz="9414" kern="1200">
        <a:solidFill>
          <a:schemeClr val="tx1"/>
        </a:solidFill>
        <a:latin typeface="+mn-lt"/>
        <a:ea typeface="+mn-ea"/>
        <a:cs typeface="+mn-cs"/>
      </a:defRPr>
    </a:lvl4pPr>
    <a:lvl5pPr marL="9502817" algn="l" defTabSz="2375704" rtl="0" eaLnBrk="1" latinLnBrk="0" hangingPunct="1">
      <a:defRPr sz="9414" kern="1200">
        <a:solidFill>
          <a:schemeClr val="tx1"/>
        </a:solidFill>
        <a:latin typeface="+mn-lt"/>
        <a:ea typeface="+mn-ea"/>
        <a:cs typeface="+mn-cs"/>
      </a:defRPr>
    </a:lvl5pPr>
    <a:lvl6pPr marL="11878522" algn="l" defTabSz="2375704" rtl="0" eaLnBrk="1" latinLnBrk="0" hangingPunct="1">
      <a:defRPr sz="9414" kern="1200">
        <a:solidFill>
          <a:schemeClr val="tx1"/>
        </a:solidFill>
        <a:latin typeface="+mn-lt"/>
        <a:ea typeface="+mn-ea"/>
        <a:cs typeface="+mn-cs"/>
      </a:defRPr>
    </a:lvl6pPr>
    <a:lvl7pPr marL="14254226" algn="l" defTabSz="2375704" rtl="0" eaLnBrk="1" latinLnBrk="0" hangingPunct="1">
      <a:defRPr sz="9414" kern="1200">
        <a:solidFill>
          <a:schemeClr val="tx1"/>
        </a:solidFill>
        <a:latin typeface="+mn-lt"/>
        <a:ea typeface="+mn-ea"/>
        <a:cs typeface="+mn-cs"/>
      </a:defRPr>
    </a:lvl7pPr>
    <a:lvl8pPr marL="16629930" algn="l" defTabSz="2375704" rtl="0" eaLnBrk="1" latinLnBrk="0" hangingPunct="1">
      <a:defRPr sz="9414" kern="1200">
        <a:solidFill>
          <a:schemeClr val="tx1"/>
        </a:solidFill>
        <a:latin typeface="+mn-lt"/>
        <a:ea typeface="+mn-ea"/>
        <a:cs typeface="+mn-cs"/>
      </a:defRPr>
    </a:lvl8pPr>
    <a:lvl9pPr marL="19005635" algn="l" defTabSz="2375704" rtl="0" eaLnBrk="1" latinLnBrk="0" hangingPunct="1">
      <a:defRPr sz="941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4" userDrawn="1">
          <p15:clr>
            <a:srgbClr val="A4A3A4"/>
          </p15:clr>
        </p15:guide>
        <p15:guide id="2" orient="horz" pos="21455" userDrawn="1">
          <p15:clr>
            <a:srgbClr val="A4A3A4"/>
          </p15:clr>
        </p15:guide>
        <p15:guide id="3" orient="horz" pos="5928" userDrawn="1">
          <p15:clr>
            <a:srgbClr val="A4A3A4"/>
          </p15:clr>
        </p15:guide>
        <p15:guide id="4" orient="horz" pos="9096" userDrawn="1">
          <p15:clr>
            <a:srgbClr val="A4A3A4"/>
          </p15:clr>
        </p15:guide>
        <p15:guide id="5" orient="horz" pos="21960" userDrawn="1">
          <p15:clr>
            <a:srgbClr val="A4A3A4"/>
          </p15:clr>
        </p15:guide>
        <p15:guide id="7" pos="25824" userDrawn="1">
          <p15:clr>
            <a:srgbClr val="A4A3A4"/>
          </p15:clr>
        </p15:guide>
        <p15:guide id="8" pos="27216" userDrawn="1">
          <p15:clr>
            <a:srgbClr val="A4A3A4"/>
          </p15:clr>
        </p15:guide>
        <p15:guide id="9" pos="15768" userDrawn="1">
          <p15:clr>
            <a:srgbClr val="A4A3A4"/>
          </p15:clr>
        </p15:guide>
        <p15:guide id="11" pos="6768" userDrawn="1">
          <p15:clr>
            <a:srgbClr val="A4A3A4"/>
          </p15:clr>
        </p15:guide>
        <p15:guide id="13" pos="18216" userDrawn="1">
          <p15:clr>
            <a:srgbClr val="A4A3A4"/>
          </p15:clr>
        </p15:guide>
        <p15:guide id="14" orient="horz" pos="7536" userDrawn="1">
          <p15:clr>
            <a:srgbClr val="A4A3A4"/>
          </p15:clr>
        </p15:guide>
        <p15:guide id="15" orient="horz" pos="565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m Hughes" initials="JH"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13294B"/>
    <a:srgbClr val="DAEBC0"/>
    <a:srgbClr val="EBF1DE"/>
    <a:srgbClr val="F8F8F8"/>
    <a:srgbClr val="DE6025"/>
    <a:srgbClr val="F5F5F5"/>
    <a:srgbClr val="91C43D"/>
    <a:srgbClr val="BADA87"/>
    <a:srgbClr val="E0ED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00" autoAdjust="0"/>
    <p:restoredTop sz="96634" autoAdjust="0"/>
  </p:normalViewPr>
  <p:slideViewPr>
    <p:cSldViewPr snapToGrid="0" snapToObjects="1">
      <p:cViewPr>
        <p:scale>
          <a:sx n="25" d="100"/>
          <a:sy n="25" d="100"/>
        </p:scale>
        <p:origin x="53" y="-312"/>
      </p:cViewPr>
      <p:guideLst>
        <p:guide orient="horz" pos="224"/>
        <p:guide orient="horz" pos="21455"/>
        <p:guide orient="horz" pos="5928"/>
        <p:guide orient="horz" pos="9096"/>
        <p:guide orient="horz" pos="21960"/>
        <p:guide pos="25824"/>
        <p:guide pos="27216"/>
        <p:guide pos="15768"/>
        <p:guide pos="6768"/>
        <p:guide pos="18216"/>
        <p:guide orient="horz" pos="7536"/>
        <p:guide orient="horz" pos="5657"/>
      </p:guideLst>
    </p:cSldViewPr>
  </p:slideViewPr>
  <p:notesTextViewPr>
    <p:cViewPr>
      <p:scale>
        <a:sx n="400" d="100"/>
        <a:sy n="4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C:\Users\denisea\University%20of%20North%20Carolina%20at%20Chapel%20Hill\Publications%20-%20Documents\Graphics,%20Posters,%20Infographics%20(GR)\GR-23-254%20transfer%20poster%20gustavo\LEAP%20transfer%20and%20inflation_v3_new_2016_with_2023_data_v4_June09_2023.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100" b="1" i="0" u="none" strike="noStrike" kern="1200" spc="0" baseline="0">
                <a:solidFill>
                  <a:schemeClr val="tx1"/>
                </a:solidFill>
                <a:latin typeface="+mn-lt"/>
                <a:ea typeface="+mn-ea"/>
                <a:cs typeface="+mn-cs"/>
              </a:defRPr>
            </a:pPr>
            <a:endParaRPr lang="en-US" sz="2100" b="1" dirty="0">
              <a:solidFill>
                <a:schemeClr val="tx1"/>
              </a:solidFill>
            </a:endParaRPr>
          </a:p>
        </c:rich>
      </c:tx>
      <c:overlay val="0"/>
      <c:spPr>
        <a:noFill/>
        <a:ln>
          <a:noFill/>
        </a:ln>
        <a:effectLst/>
      </c:spPr>
      <c:txPr>
        <a:bodyPr rot="0" spcFirstLastPara="1" vertOverflow="ellipsis" vert="horz" wrap="square" anchor="ctr" anchorCtr="1"/>
        <a:lstStyle/>
        <a:p>
          <a:pPr>
            <a:defRPr sz="21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1411553280069681"/>
          <c:y val="0.10773182732800615"/>
          <c:w val="0.87127399555955065"/>
          <c:h val="0.62715343411326063"/>
        </c:manualLayout>
      </c:layout>
      <c:lineChart>
        <c:grouping val="standard"/>
        <c:varyColors val="0"/>
        <c:ser>
          <c:idx val="0"/>
          <c:order val="0"/>
          <c:tx>
            <c:strRef>
              <c:f>'Done in June 2023_v2'!$R$14</c:f>
              <c:strCache>
                <c:ptCount val="1"/>
              </c:strCache>
            </c:strRef>
          </c:tx>
          <c:spPr>
            <a:ln w="38100" cap="rnd">
              <a:solidFill>
                <a:sysClr val="window" lastClr="FFFFFF">
                  <a:lumMod val="65000"/>
                </a:sysClr>
              </a:solidFill>
              <a:prstDash val="dash"/>
              <a:round/>
            </a:ln>
            <a:effectLst/>
          </c:spPr>
          <c:marker>
            <c:symbol val="none"/>
          </c:marker>
          <c:cat>
            <c:numRef>
              <c:f>'Done in June 2023_v2'!$Q$15:$Q$131</c:f>
              <c:numCache>
                <c:formatCode>mmm\-yy</c:formatCode>
                <c:ptCount val="117"/>
                <c:pt idx="0">
                  <c:v>41487</c:v>
                </c:pt>
                <c:pt idx="1">
                  <c:v>41518</c:v>
                </c:pt>
                <c:pt idx="2">
                  <c:v>41548</c:v>
                </c:pt>
                <c:pt idx="3">
                  <c:v>41579</c:v>
                </c:pt>
                <c:pt idx="4">
                  <c:v>41609</c:v>
                </c:pt>
                <c:pt idx="5">
                  <c:v>41640</c:v>
                </c:pt>
                <c:pt idx="6">
                  <c:v>41671</c:v>
                </c:pt>
                <c:pt idx="7">
                  <c:v>41699</c:v>
                </c:pt>
                <c:pt idx="8">
                  <c:v>41730</c:v>
                </c:pt>
                <c:pt idx="9">
                  <c:v>41760</c:v>
                </c:pt>
                <c:pt idx="10">
                  <c:v>41791</c:v>
                </c:pt>
                <c:pt idx="11">
                  <c:v>41821</c:v>
                </c:pt>
                <c:pt idx="12">
                  <c:v>41852</c:v>
                </c:pt>
                <c:pt idx="13">
                  <c:v>41883</c:v>
                </c:pt>
                <c:pt idx="14">
                  <c:v>41913</c:v>
                </c:pt>
                <c:pt idx="15">
                  <c:v>41944</c:v>
                </c:pt>
                <c:pt idx="16">
                  <c:v>41974</c:v>
                </c:pt>
                <c:pt idx="17">
                  <c:v>42005</c:v>
                </c:pt>
                <c:pt idx="18">
                  <c:v>42036</c:v>
                </c:pt>
                <c:pt idx="19">
                  <c:v>42064</c:v>
                </c:pt>
                <c:pt idx="20">
                  <c:v>42095</c:v>
                </c:pt>
                <c:pt idx="21">
                  <c:v>42125</c:v>
                </c:pt>
                <c:pt idx="22">
                  <c:v>42156</c:v>
                </c:pt>
                <c:pt idx="23">
                  <c:v>42186</c:v>
                </c:pt>
                <c:pt idx="24">
                  <c:v>42217</c:v>
                </c:pt>
                <c:pt idx="25">
                  <c:v>42248</c:v>
                </c:pt>
                <c:pt idx="26">
                  <c:v>42278</c:v>
                </c:pt>
                <c:pt idx="27">
                  <c:v>42309</c:v>
                </c:pt>
                <c:pt idx="28">
                  <c:v>42339</c:v>
                </c:pt>
                <c:pt idx="29">
                  <c:v>42370</c:v>
                </c:pt>
                <c:pt idx="30">
                  <c:v>42401</c:v>
                </c:pt>
                <c:pt idx="31">
                  <c:v>42430</c:v>
                </c:pt>
                <c:pt idx="32">
                  <c:v>42461</c:v>
                </c:pt>
                <c:pt idx="33">
                  <c:v>42491</c:v>
                </c:pt>
                <c:pt idx="34">
                  <c:v>42522</c:v>
                </c:pt>
                <c:pt idx="35">
                  <c:v>42552</c:v>
                </c:pt>
                <c:pt idx="36">
                  <c:v>42583</c:v>
                </c:pt>
                <c:pt idx="37">
                  <c:v>42614</c:v>
                </c:pt>
                <c:pt idx="38">
                  <c:v>42644</c:v>
                </c:pt>
                <c:pt idx="39">
                  <c:v>42675</c:v>
                </c:pt>
                <c:pt idx="40">
                  <c:v>42705</c:v>
                </c:pt>
                <c:pt idx="41">
                  <c:v>42736</c:v>
                </c:pt>
                <c:pt idx="42">
                  <c:v>42767</c:v>
                </c:pt>
                <c:pt idx="43">
                  <c:v>42795</c:v>
                </c:pt>
                <c:pt idx="44">
                  <c:v>42826</c:v>
                </c:pt>
                <c:pt idx="45">
                  <c:v>42856</c:v>
                </c:pt>
                <c:pt idx="46">
                  <c:v>42887</c:v>
                </c:pt>
                <c:pt idx="47">
                  <c:v>42917</c:v>
                </c:pt>
                <c:pt idx="48">
                  <c:v>42948</c:v>
                </c:pt>
                <c:pt idx="49">
                  <c:v>42979</c:v>
                </c:pt>
                <c:pt idx="50">
                  <c:v>43009</c:v>
                </c:pt>
                <c:pt idx="51">
                  <c:v>43040</c:v>
                </c:pt>
                <c:pt idx="52">
                  <c:v>43070</c:v>
                </c:pt>
                <c:pt idx="53">
                  <c:v>43101</c:v>
                </c:pt>
                <c:pt idx="54">
                  <c:v>43132</c:v>
                </c:pt>
                <c:pt idx="55">
                  <c:v>43160</c:v>
                </c:pt>
                <c:pt idx="56">
                  <c:v>43191</c:v>
                </c:pt>
                <c:pt idx="57">
                  <c:v>43221</c:v>
                </c:pt>
                <c:pt idx="58">
                  <c:v>43252</c:v>
                </c:pt>
                <c:pt idx="59">
                  <c:v>43282</c:v>
                </c:pt>
                <c:pt idx="60">
                  <c:v>43313</c:v>
                </c:pt>
                <c:pt idx="61">
                  <c:v>43344</c:v>
                </c:pt>
                <c:pt idx="62">
                  <c:v>43374</c:v>
                </c:pt>
                <c:pt idx="63">
                  <c:v>43405</c:v>
                </c:pt>
                <c:pt idx="64">
                  <c:v>43435</c:v>
                </c:pt>
                <c:pt idx="65">
                  <c:v>43466</c:v>
                </c:pt>
                <c:pt idx="66">
                  <c:v>43497</c:v>
                </c:pt>
                <c:pt idx="67">
                  <c:v>43525</c:v>
                </c:pt>
                <c:pt idx="68">
                  <c:v>43556</c:v>
                </c:pt>
                <c:pt idx="69">
                  <c:v>43586</c:v>
                </c:pt>
                <c:pt idx="70">
                  <c:v>43617</c:v>
                </c:pt>
                <c:pt idx="71">
                  <c:v>43647</c:v>
                </c:pt>
                <c:pt idx="72">
                  <c:v>43678</c:v>
                </c:pt>
                <c:pt idx="73">
                  <c:v>43709</c:v>
                </c:pt>
                <c:pt idx="74">
                  <c:v>43739</c:v>
                </c:pt>
                <c:pt idx="75">
                  <c:v>43770</c:v>
                </c:pt>
                <c:pt idx="76">
                  <c:v>43800</c:v>
                </c:pt>
                <c:pt idx="77">
                  <c:v>43831</c:v>
                </c:pt>
                <c:pt idx="78">
                  <c:v>43862</c:v>
                </c:pt>
                <c:pt idx="79">
                  <c:v>43891</c:v>
                </c:pt>
                <c:pt idx="80">
                  <c:v>43922</c:v>
                </c:pt>
                <c:pt idx="81">
                  <c:v>43952</c:v>
                </c:pt>
                <c:pt idx="82">
                  <c:v>43983</c:v>
                </c:pt>
                <c:pt idx="83">
                  <c:v>44013</c:v>
                </c:pt>
                <c:pt idx="84">
                  <c:v>44044</c:v>
                </c:pt>
                <c:pt idx="85">
                  <c:v>44075</c:v>
                </c:pt>
                <c:pt idx="86">
                  <c:v>44105</c:v>
                </c:pt>
                <c:pt idx="87">
                  <c:v>44136</c:v>
                </c:pt>
                <c:pt idx="88">
                  <c:v>44166</c:v>
                </c:pt>
                <c:pt idx="89">
                  <c:v>44197</c:v>
                </c:pt>
                <c:pt idx="90">
                  <c:v>44228</c:v>
                </c:pt>
                <c:pt idx="91">
                  <c:v>44256</c:v>
                </c:pt>
                <c:pt idx="92">
                  <c:v>44287</c:v>
                </c:pt>
                <c:pt idx="93">
                  <c:v>44317</c:v>
                </c:pt>
                <c:pt idx="94">
                  <c:v>44348</c:v>
                </c:pt>
                <c:pt idx="95">
                  <c:v>44378</c:v>
                </c:pt>
                <c:pt idx="96">
                  <c:v>44409</c:v>
                </c:pt>
                <c:pt idx="97">
                  <c:v>44440</c:v>
                </c:pt>
                <c:pt idx="98">
                  <c:v>44470</c:v>
                </c:pt>
                <c:pt idx="99">
                  <c:v>44501</c:v>
                </c:pt>
                <c:pt idx="100">
                  <c:v>44531</c:v>
                </c:pt>
                <c:pt idx="101">
                  <c:v>44562</c:v>
                </c:pt>
                <c:pt idx="102">
                  <c:v>44593</c:v>
                </c:pt>
                <c:pt idx="103">
                  <c:v>44621</c:v>
                </c:pt>
                <c:pt idx="104">
                  <c:v>44652</c:v>
                </c:pt>
                <c:pt idx="105">
                  <c:v>44682</c:v>
                </c:pt>
                <c:pt idx="106">
                  <c:v>44713</c:v>
                </c:pt>
                <c:pt idx="107">
                  <c:v>44743</c:v>
                </c:pt>
                <c:pt idx="108">
                  <c:v>44774</c:v>
                </c:pt>
                <c:pt idx="109">
                  <c:v>44805</c:v>
                </c:pt>
                <c:pt idx="110">
                  <c:v>44835</c:v>
                </c:pt>
                <c:pt idx="111">
                  <c:v>44866</c:v>
                </c:pt>
                <c:pt idx="112">
                  <c:v>44896</c:v>
                </c:pt>
                <c:pt idx="113">
                  <c:v>44927</c:v>
                </c:pt>
                <c:pt idx="114">
                  <c:v>44958</c:v>
                </c:pt>
                <c:pt idx="115">
                  <c:v>44986</c:v>
                </c:pt>
                <c:pt idx="116">
                  <c:v>45017</c:v>
                </c:pt>
              </c:numCache>
            </c:numRef>
          </c:cat>
          <c:val>
            <c:numRef>
              <c:f>'Done in June 2023_v2'!$R$15:$R$131</c:f>
              <c:numCache>
                <c:formatCode>General</c:formatCode>
                <c:ptCount val="117"/>
                <c:pt idx="0">
                  <c:v>2400</c:v>
                </c:pt>
                <c:pt idx="1">
                  <c:v>2400</c:v>
                </c:pt>
                <c:pt idx="2">
                  <c:v>2400</c:v>
                </c:pt>
                <c:pt idx="3">
                  <c:v>2400</c:v>
                </c:pt>
                <c:pt idx="4">
                  <c:v>2400</c:v>
                </c:pt>
                <c:pt idx="5">
                  <c:v>2400</c:v>
                </c:pt>
                <c:pt idx="6">
                  <c:v>2400</c:v>
                </c:pt>
                <c:pt idx="7">
                  <c:v>2400</c:v>
                </c:pt>
                <c:pt idx="8">
                  <c:v>2400</c:v>
                </c:pt>
                <c:pt idx="9">
                  <c:v>2400</c:v>
                </c:pt>
                <c:pt idx="10">
                  <c:v>2400</c:v>
                </c:pt>
                <c:pt idx="11">
                  <c:v>2400</c:v>
                </c:pt>
                <c:pt idx="12">
                  <c:v>2400</c:v>
                </c:pt>
                <c:pt idx="13">
                  <c:v>2400</c:v>
                </c:pt>
                <c:pt idx="14">
                  <c:v>2400</c:v>
                </c:pt>
                <c:pt idx="15">
                  <c:v>2400</c:v>
                </c:pt>
                <c:pt idx="16">
                  <c:v>2400</c:v>
                </c:pt>
                <c:pt idx="17">
                  <c:v>2400</c:v>
                </c:pt>
                <c:pt idx="18">
                  <c:v>2400</c:v>
                </c:pt>
                <c:pt idx="19">
                  <c:v>2400</c:v>
                </c:pt>
                <c:pt idx="20">
                  <c:v>2400</c:v>
                </c:pt>
                <c:pt idx="21">
                  <c:v>2400</c:v>
                </c:pt>
                <c:pt idx="22">
                  <c:v>2400</c:v>
                </c:pt>
                <c:pt idx="23">
                  <c:v>2400</c:v>
                </c:pt>
                <c:pt idx="24">
                  <c:v>2400</c:v>
                </c:pt>
                <c:pt idx="25">
                  <c:v>2400</c:v>
                </c:pt>
                <c:pt idx="26">
                  <c:v>2400</c:v>
                </c:pt>
                <c:pt idx="27">
                  <c:v>2400</c:v>
                </c:pt>
                <c:pt idx="28">
                  <c:v>2400</c:v>
                </c:pt>
                <c:pt idx="29">
                  <c:v>2400</c:v>
                </c:pt>
                <c:pt idx="30">
                  <c:v>2400</c:v>
                </c:pt>
                <c:pt idx="31">
                  <c:v>2400</c:v>
                </c:pt>
                <c:pt idx="32">
                  <c:v>2400</c:v>
                </c:pt>
                <c:pt idx="33">
                  <c:v>2400</c:v>
                </c:pt>
                <c:pt idx="34">
                  <c:v>2400</c:v>
                </c:pt>
                <c:pt idx="35">
                  <c:v>2400</c:v>
                </c:pt>
                <c:pt idx="36">
                  <c:v>2400</c:v>
                </c:pt>
                <c:pt idx="37">
                  <c:v>2400</c:v>
                </c:pt>
                <c:pt idx="38">
                  <c:v>2400</c:v>
                </c:pt>
                <c:pt idx="39">
                  <c:v>2400</c:v>
                </c:pt>
                <c:pt idx="40">
                  <c:v>2400</c:v>
                </c:pt>
                <c:pt idx="41">
                  <c:v>2400</c:v>
                </c:pt>
                <c:pt idx="42">
                  <c:v>2400</c:v>
                </c:pt>
                <c:pt idx="43">
                  <c:v>2400</c:v>
                </c:pt>
                <c:pt idx="44">
                  <c:v>2400</c:v>
                </c:pt>
                <c:pt idx="45">
                  <c:v>2400</c:v>
                </c:pt>
                <c:pt idx="46">
                  <c:v>2400</c:v>
                </c:pt>
                <c:pt idx="47">
                  <c:v>2400</c:v>
                </c:pt>
                <c:pt idx="48">
                  <c:v>2400</c:v>
                </c:pt>
                <c:pt idx="49">
                  <c:v>2400</c:v>
                </c:pt>
                <c:pt idx="50">
                  <c:v>2400</c:v>
                </c:pt>
                <c:pt idx="51">
                  <c:v>2400</c:v>
                </c:pt>
                <c:pt idx="52">
                  <c:v>2400</c:v>
                </c:pt>
                <c:pt idx="53">
                  <c:v>2400</c:v>
                </c:pt>
                <c:pt idx="54">
                  <c:v>2400</c:v>
                </c:pt>
                <c:pt idx="55">
                  <c:v>2400</c:v>
                </c:pt>
                <c:pt idx="56">
                  <c:v>2400</c:v>
                </c:pt>
                <c:pt idx="57">
                  <c:v>2400</c:v>
                </c:pt>
                <c:pt idx="58">
                  <c:v>2400</c:v>
                </c:pt>
                <c:pt idx="59">
                  <c:v>2400</c:v>
                </c:pt>
                <c:pt idx="60">
                  <c:v>2400</c:v>
                </c:pt>
                <c:pt idx="61">
                  <c:v>2400</c:v>
                </c:pt>
                <c:pt idx="62">
                  <c:v>2400</c:v>
                </c:pt>
                <c:pt idx="63">
                  <c:v>2400</c:v>
                </c:pt>
                <c:pt idx="64">
                  <c:v>2400</c:v>
                </c:pt>
                <c:pt idx="65">
                  <c:v>2400</c:v>
                </c:pt>
                <c:pt idx="66">
                  <c:v>2400</c:v>
                </c:pt>
                <c:pt idx="67">
                  <c:v>2400</c:v>
                </c:pt>
                <c:pt idx="68">
                  <c:v>2400</c:v>
                </c:pt>
                <c:pt idx="69">
                  <c:v>2400</c:v>
                </c:pt>
                <c:pt idx="70">
                  <c:v>2400</c:v>
                </c:pt>
                <c:pt idx="71">
                  <c:v>2400</c:v>
                </c:pt>
                <c:pt idx="72">
                  <c:v>2400</c:v>
                </c:pt>
                <c:pt idx="73">
                  <c:v>2400</c:v>
                </c:pt>
                <c:pt idx="74">
                  <c:v>2400</c:v>
                </c:pt>
                <c:pt idx="75">
                  <c:v>2400</c:v>
                </c:pt>
                <c:pt idx="76">
                  <c:v>2400</c:v>
                </c:pt>
                <c:pt idx="77">
                  <c:v>2400</c:v>
                </c:pt>
                <c:pt idx="78">
                  <c:v>2400</c:v>
                </c:pt>
                <c:pt idx="79">
                  <c:v>2400</c:v>
                </c:pt>
                <c:pt idx="80">
                  <c:v>2400</c:v>
                </c:pt>
                <c:pt idx="81">
                  <c:v>2400</c:v>
                </c:pt>
                <c:pt idx="82">
                  <c:v>2400</c:v>
                </c:pt>
                <c:pt idx="83">
                  <c:v>2400</c:v>
                </c:pt>
                <c:pt idx="84">
                  <c:v>2400</c:v>
                </c:pt>
                <c:pt idx="85">
                  <c:v>2400</c:v>
                </c:pt>
                <c:pt idx="86">
                  <c:v>2400</c:v>
                </c:pt>
                <c:pt idx="87">
                  <c:v>2400</c:v>
                </c:pt>
                <c:pt idx="88">
                  <c:v>2400</c:v>
                </c:pt>
                <c:pt idx="89">
                  <c:v>2400</c:v>
                </c:pt>
                <c:pt idx="90">
                  <c:v>2400</c:v>
                </c:pt>
                <c:pt idx="91">
                  <c:v>2400</c:v>
                </c:pt>
                <c:pt idx="92">
                  <c:v>2400</c:v>
                </c:pt>
                <c:pt idx="93">
                  <c:v>2400</c:v>
                </c:pt>
                <c:pt idx="94">
                  <c:v>2400</c:v>
                </c:pt>
                <c:pt idx="95">
                  <c:v>2400</c:v>
                </c:pt>
                <c:pt idx="96">
                  <c:v>2400</c:v>
                </c:pt>
                <c:pt idx="97">
                  <c:v>2400</c:v>
                </c:pt>
                <c:pt idx="98">
                  <c:v>2400</c:v>
                </c:pt>
                <c:pt idx="99">
                  <c:v>2400</c:v>
                </c:pt>
                <c:pt idx="100">
                  <c:v>2400</c:v>
                </c:pt>
                <c:pt idx="101">
                  <c:v>2400</c:v>
                </c:pt>
                <c:pt idx="102">
                  <c:v>2400</c:v>
                </c:pt>
                <c:pt idx="103">
                  <c:v>2400</c:v>
                </c:pt>
                <c:pt idx="104">
                  <c:v>2400</c:v>
                </c:pt>
                <c:pt idx="105">
                  <c:v>2400</c:v>
                </c:pt>
                <c:pt idx="106">
                  <c:v>2400</c:v>
                </c:pt>
                <c:pt idx="107">
                  <c:v>2400</c:v>
                </c:pt>
                <c:pt idx="108">
                  <c:v>2400</c:v>
                </c:pt>
                <c:pt idx="109">
                  <c:v>2400</c:v>
                </c:pt>
                <c:pt idx="110">
                  <c:v>2400</c:v>
                </c:pt>
                <c:pt idx="111">
                  <c:v>2400</c:v>
                </c:pt>
                <c:pt idx="112">
                  <c:v>2400</c:v>
                </c:pt>
                <c:pt idx="113">
                  <c:v>2400</c:v>
                </c:pt>
                <c:pt idx="114">
                  <c:v>2400</c:v>
                </c:pt>
                <c:pt idx="115">
                  <c:v>2400</c:v>
                </c:pt>
                <c:pt idx="116">
                  <c:v>2400</c:v>
                </c:pt>
              </c:numCache>
            </c:numRef>
          </c:val>
          <c:smooth val="0"/>
          <c:extLst>
            <c:ext xmlns:c16="http://schemas.microsoft.com/office/drawing/2014/chart" uri="{C3380CC4-5D6E-409C-BE32-E72D297353CC}">
              <c16:uniqueId val="{00000000-821D-495D-90DE-C9016759D4BD}"/>
            </c:ext>
          </c:extLst>
        </c:ser>
        <c:ser>
          <c:idx val="1"/>
          <c:order val="1"/>
          <c:tx>
            <c:strRef>
              <c:f>'Done in June 2023_v2'!$S$14</c:f>
              <c:strCache>
                <c:ptCount val="1"/>
                <c:pt idx="0">
                  <c:v> Nominal Value</c:v>
                </c:pt>
              </c:strCache>
            </c:strRef>
          </c:tx>
          <c:spPr>
            <a:ln w="76200" cap="rnd">
              <a:solidFill>
                <a:srgbClr val="13294B"/>
              </a:solidFill>
              <a:round/>
            </a:ln>
            <a:effectLst/>
          </c:spPr>
          <c:marker>
            <c:symbol val="none"/>
          </c:marker>
          <c:cat>
            <c:numRef>
              <c:f>'Done in June 2023_v2'!$Q$15:$Q$131</c:f>
              <c:numCache>
                <c:formatCode>mmm\-yy</c:formatCode>
                <c:ptCount val="117"/>
                <c:pt idx="0">
                  <c:v>41487</c:v>
                </c:pt>
                <c:pt idx="1">
                  <c:v>41518</c:v>
                </c:pt>
                <c:pt idx="2">
                  <c:v>41548</c:v>
                </c:pt>
                <c:pt idx="3">
                  <c:v>41579</c:v>
                </c:pt>
                <c:pt idx="4">
                  <c:v>41609</c:v>
                </c:pt>
                <c:pt idx="5">
                  <c:v>41640</c:v>
                </c:pt>
                <c:pt idx="6">
                  <c:v>41671</c:v>
                </c:pt>
                <c:pt idx="7">
                  <c:v>41699</c:v>
                </c:pt>
                <c:pt idx="8">
                  <c:v>41730</c:v>
                </c:pt>
                <c:pt idx="9">
                  <c:v>41760</c:v>
                </c:pt>
                <c:pt idx="10">
                  <c:v>41791</c:v>
                </c:pt>
                <c:pt idx="11">
                  <c:v>41821</c:v>
                </c:pt>
                <c:pt idx="12">
                  <c:v>41852</c:v>
                </c:pt>
                <c:pt idx="13">
                  <c:v>41883</c:v>
                </c:pt>
                <c:pt idx="14">
                  <c:v>41913</c:v>
                </c:pt>
                <c:pt idx="15">
                  <c:v>41944</c:v>
                </c:pt>
                <c:pt idx="16">
                  <c:v>41974</c:v>
                </c:pt>
                <c:pt idx="17">
                  <c:v>42005</c:v>
                </c:pt>
                <c:pt idx="18">
                  <c:v>42036</c:v>
                </c:pt>
                <c:pt idx="19">
                  <c:v>42064</c:v>
                </c:pt>
                <c:pt idx="20">
                  <c:v>42095</c:v>
                </c:pt>
                <c:pt idx="21">
                  <c:v>42125</c:v>
                </c:pt>
                <c:pt idx="22">
                  <c:v>42156</c:v>
                </c:pt>
                <c:pt idx="23">
                  <c:v>42186</c:v>
                </c:pt>
                <c:pt idx="24">
                  <c:v>42217</c:v>
                </c:pt>
                <c:pt idx="25">
                  <c:v>42248</c:v>
                </c:pt>
                <c:pt idx="26">
                  <c:v>42278</c:v>
                </c:pt>
                <c:pt idx="27">
                  <c:v>42309</c:v>
                </c:pt>
                <c:pt idx="28">
                  <c:v>42339</c:v>
                </c:pt>
                <c:pt idx="29">
                  <c:v>42370</c:v>
                </c:pt>
                <c:pt idx="30">
                  <c:v>42401</c:v>
                </c:pt>
                <c:pt idx="31">
                  <c:v>42430</c:v>
                </c:pt>
                <c:pt idx="32">
                  <c:v>42461</c:v>
                </c:pt>
                <c:pt idx="33">
                  <c:v>42491</c:v>
                </c:pt>
                <c:pt idx="34">
                  <c:v>42522</c:v>
                </c:pt>
                <c:pt idx="35">
                  <c:v>42552</c:v>
                </c:pt>
                <c:pt idx="36">
                  <c:v>42583</c:v>
                </c:pt>
                <c:pt idx="37">
                  <c:v>42614</c:v>
                </c:pt>
                <c:pt idx="38">
                  <c:v>42644</c:v>
                </c:pt>
                <c:pt idx="39">
                  <c:v>42675</c:v>
                </c:pt>
                <c:pt idx="40">
                  <c:v>42705</c:v>
                </c:pt>
                <c:pt idx="41">
                  <c:v>42736</c:v>
                </c:pt>
                <c:pt idx="42">
                  <c:v>42767</c:v>
                </c:pt>
                <c:pt idx="43">
                  <c:v>42795</c:v>
                </c:pt>
                <c:pt idx="44">
                  <c:v>42826</c:v>
                </c:pt>
                <c:pt idx="45">
                  <c:v>42856</c:v>
                </c:pt>
                <c:pt idx="46">
                  <c:v>42887</c:v>
                </c:pt>
                <c:pt idx="47">
                  <c:v>42917</c:v>
                </c:pt>
                <c:pt idx="48">
                  <c:v>42948</c:v>
                </c:pt>
                <c:pt idx="49">
                  <c:v>42979</c:v>
                </c:pt>
                <c:pt idx="50">
                  <c:v>43009</c:v>
                </c:pt>
                <c:pt idx="51">
                  <c:v>43040</c:v>
                </c:pt>
                <c:pt idx="52">
                  <c:v>43070</c:v>
                </c:pt>
                <c:pt idx="53">
                  <c:v>43101</c:v>
                </c:pt>
                <c:pt idx="54">
                  <c:v>43132</c:v>
                </c:pt>
                <c:pt idx="55">
                  <c:v>43160</c:v>
                </c:pt>
                <c:pt idx="56">
                  <c:v>43191</c:v>
                </c:pt>
                <c:pt idx="57">
                  <c:v>43221</c:v>
                </c:pt>
                <c:pt idx="58">
                  <c:v>43252</c:v>
                </c:pt>
                <c:pt idx="59">
                  <c:v>43282</c:v>
                </c:pt>
                <c:pt idx="60">
                  <c:v>43313</c:v>
                </c:pt>
                <c:pt idx="61">
                  <c:v>43344</c:v>
                </c:pt>
                <c:pt idx="62">
                  <c:v>43374</c:v>
                </c:pt>
                <c:pt idx="63">
                  <c:v>43405</c:v>
                </c:pt>
                <c:pt idx="64">
                  <c:v>43435</c:v>
                </c:pt>
                <c:pt idx="65">
                  <c:v>43466</c:v>
                </c:pt>
                <c:pt idx="66">
                  <c:v>43497</c:v>
                </c:pt>
                <c:pt idx="67">
                  <c:v>43525</c:v>
                </c:pt>
                <c:pt idx="68">
                  <c:v>43556</c:v>
                </c:pt>
                <c:pt idx="69">
                  <c:v>43586</c:v>
                </c:pt>
                <c:pt idx="70">
                  <c:v>43617</c:v>
                </c:pt>
                <c:pt idx="71">
                  <c:v>43647</c:v>
                </c:pt>
                <c:pt idx="72">
                  <c:v>43678</c:v>
                </c:pt>
                <c:pt idx="73">
                  <c:v>43709</c:v>
                </c:pt>
                <c:pt idx="74">
                  <c:v>43739</c:v>
                </c:pt>
                <c:pt idx="75">
                  <c:v>43770</c:v>
                </c:pt>
                <c:pt idx="76">
                  <c:v>43800</c:v>
                </c:pt>
                <c:pt idx="77">
                  <c:v>43831</c:v>
                </c:pt>
                <c:pt idx="78">
                  <c:v>43862</c:v>
                </c:pt>
                <c:pt idx="79">
                  <c:v>43891</c:v>
                </c:pt>
                <c:pt idx="80">
                  <c:v>43922</c:v>
                </c:pt>
                <c:pt idx="81">
                  <c:v>43952</c:v>
                </c:pt>
                <c:pt idx="82">
                  <c:v>43983</c:v>
                </c:pt>
                <c:pt idx="83">
                  <c:v>44013</c:v>
                </c:pt>
                <c:pt idx="84">
                  <c:v>44044</c:v>
                </c:pt>
                <c:pt idx="85">
                  <c:v>44075</c:v>
                </c:pt>
                <c:pt idx="86">
                  <c:v>44105</c:v>
                </c:pt>
                <c:pt idx="87">
                  <c:v>44136</c:v>
                </c:pt>
                <c:pt idx="88">
                  <c:v>44166</c:v>
                </c:pt>
                <c:pt idx="89">
                  <c:v>44197</c:v>
                </c:pt>
                <c:pt idx="90">
                  <c:v>44228</c:v>
                </c:pt>
                <c:pt idx="91">
                  <c:v>44256</c:v>
                </c:pt>
                <c:pt idx="92">
                  <c:v>44287</c:v>
                </c:pt>
                <c:pt idx="93">
                  <c:v>44317</c:v>
                </c:pt>
                <c:pt idx="94">
                  <c:v>44348</c:v>
                </c:pt>
                <c:pt idx="95">
                  <c:v>44378</c:v>
                </c:pt>
                <c:pt idx="96">
                  <c:v>44409</c:v>
                </c:pt>
                <c:pt idx="97">
                  <c:v>44440</c:v>
                </c:pt>
                <c:pt idx="98">
                  <c:v>44470</c:v>
                </c:pt>
                <c:pt idx="99">
                  <c:v>44501</c:v>
                </c:pt>
                <c:pt idx="100">
                  <c:v>44531</c:v>
                </c:pt>
                <c:pt idx="101">
                  <c:v>44562</c:v>
                </c:pt>
                <c:pt idx="102">
                  <c:v>44593</c:v>
                </c:pt>
                <c:pt idx="103">
                  <c:v>44621</c:v>
                </c:pt>
                <c:pt idx="104">
                  <c:v>44652</c:v>
                </c:pt>
                <c:pt idx="105">
                  <c:v>44682</c:v>
                </c:pt>
                <c:pt idx="106">
                  <c:v>44713</c:v>
                </c:pt>
                <c:pt idx="107">
                  <c:v>44743</c:v>
                </c:pt>
                <c:pt idx="108">
                  <c:v>44774</c:v>
                </c:pt>
                <c:pt idx="109">
                  <c:v>44805</c:v>
                </c:pt>
                <c:pt idx="110">
                  <c:v>44835</c:v>
                </c:pt>
                <c:pt idx="111">
                  <c:v>44866</c:v>
                </c:pt>
                <c:pt idx="112">
                  <c:v>44896</c:v>
                </c:pt>
                <c:pt idx="113">
                  <c:v>44927</c:v>
                </c:pt>
                <c:pt idx="114">
                  <c:v>44958</c:v>
                </c:pt>
                <c:pt idx="115">
                  <c:v>44986</c:v>
                </c:pt>
                <c:pt idx="116">
                  <c:v>45017</c:v>
                </c:pt>
              </c:numCache>
            </c:numRef>
          </c:cat>
          <c:val>
            <c:numRef>
              <c:f>'Done in June 2023_v2'!$S$15:$S$131</c:f>
              <c:numCache>
                <c:formatCode>General</c:formatCode>
                <c:ptCount val="117"/>
                <c:pt idx="0">
                  <c:v>2400</c:v>
                </c:pt>
                <c:pt idx="1">
                  <c:v>2400</c:v>
                </c:pt>
                <c:pt idx="2">
                  <c:v>2400</c:v>
                </c:pt>
                <c:pt idx="3">
                  <c:v>2400</c:v>
                </c:pt>
                <c:pt idx="4">
                  <c:v>2400</c:v>
                </c:pt>
                <c:pt idx="5">
                  <c:v>2400</c:v>
                </c:pt>
                <c:pt idx="6">
                  <c:v>2400</c:v>
                </c:pt>
                <c:pt idx="7">
                  <c:v>2400</c:v>
                </c:pt>
                <c:pt idx="8">
                  <c:v>2400</c:v>
                </c:pt>
                <c:pt idx="9">
                  <c:v>2400</c:v>
                </c:pt>
                <c:pt idx="10">
                  <c:v>2400</c:v>
                </c:pt>
                <c:pt idx="11">
                  <c:v>2400</c:v>
                </c:pt>
                <c:pt idx="12">
                  <c:v>2400</c:v>
                </c:pt>
                <c:pt idx="13">
                  <c:v>2400</c:v>
                </c:pt>
                <c:pt idx="14">
                  <c:v>2400</c:v>
                </c:pt>
                <c:pt idx="15">
                  <c:v>2400</c:v>
                </c:pt>
                <c:pt idx="16">
                  <c:v>2400</c:v>
                </c:pt>
                <c:pt idx="17">
                  <c:v>2400</c:v>
                </c:pt>
                <c:pt idx="18">
                  <c:v>2400</c:v>
                </c:pt>
                <c:pt idx="19">
                  <c:v>2400</c:v>
                </c:pt>
                <c:pt idx="20">
                  <c:v>2400</c:v>
                </c:pt>
                <c:pt idx="21">
                  <c:v>3700</c:v>
                </c:pt>
                <c:pt idx="22">
                  <c:v>3700</c:v>
                </c:pt>
                <c:pt idx="23">
                  <c:v>3700</c:v>
                </c:pt>
                <c:pt idx="24">
                  <c:v>3700</c:v>
                </c:pt>
                <c:pt idx="25">
                  <c:v>3700</c:v>
                </c:pt>
                <c:pt idx="26">
                  <c:v>3700</c:v>
                </c:pt>
                <c:pt idx="27">
                  <c:v>3700</c:v>
                </c:pt>
                <c:pt idx="28">
                  <c:v>3700</c:v>
                </c:pt>
                <c:pt idx="29">
                  <c:v>3700</c:v>
                </c:pt>
                <c:pt idx="30">
                  <c:v>3700</c:v>
                </c:pt>
                <c:pt idx="31">
                  <c:v>3700</c:v>
                </c:pt>
                <c:pt idx="32">
                  <c:v>3700</c:v>
                </c:pt>
                <c:pt idx="33">
                  <c:v>3700</c:v>
                </c:pt>
                <c:pt idx="34">
                  <c:v>3700</c:v>
                </c:pt>
                <c:pt idx="35">
                  <c:v>5600</c:v>
                </c:pt>
                <c:pt idx="36">
                  <c:v>5600</c:v>
                </c:pt>
                <c:pt idx="37">
                  <c:v>5600</c:v>
                </c:pt>
                <c:pt idx="38">
                  <c:v>5600</c:v>
                </c:pt>
                <c:pt idx="39">
                  <c:v>5600</c:v>
                </c:pt>
                <c:pt idx="40">
                  <c:v>5600</c:v>
                </c:pt>
                <c:pt idx="41">
                  <c:v>5600</c:v>
                </c:pt>
                <c:pt idx="42">
                  <c:v>5600</c:v>
                </c:pt>
                <c:pt idx="43">
                  <c:v>5600</c:v>
                </c:pt>
                <c:pt idx="44">
                  <c:v>5600</c:v>
                </c:pt>
                <c:pt idx="45">
                  <c:v>5600</c:v>
                </c:pt>
                <c:pt idx="46">
                  <c:v>5600</c:v>
                </c:pt>
                <c:pt idx="47">
                  <c:v>5600</c:v>
                </c:pt>
                <c:pt idx="48">
                  <c:v>5600</c:v>
                </c:pt>
                <c:pt idx="49">
                  <c:v>5600</c:v>
                </c:pt>
                <c:pt idx="50">
                  <c:v>5600</c:v>
                </c:pt>
                <c:pt idx="51">
                  <c:v>5600</c:v>
                </c:pt>
                <c:pt idx="52">
                  <c:v>5600</c:v>
                </c:pt>
                <c:pt idx="53">
                  <c:v>5600</c:v>
                </c:pt>
                <c:pt idx="54">
                  <c:v>5600</c:v>
                </c:pt>
                <c:pt idx="55">
                  <c:v>5600</c:v>
                </c:pt>
                <c:pt idx="56">
                  <c:v>5600</c:v>
                </c:pt>
                <c:pt idx="57">
                  <c:v>5600</c:v>
                </c:pt>
                <c:pt idx="58">
                  <c:v>5600</c:v>
                </c:pt>
                <c:pt idx="59">
                  <c:v>5600</c:v>
                </c:pt>
                <c:pt idx="60">
                  <c:v>5600</c:v>
                </c:pt>
                <c:pt idx="61">
                  <c:v>5600</c:v>
                </c:pt>
                <c:pt idx="62">
                  <c:v>5600</c:v>
                </c:pt>
                <c:pt idx="63">
                  <c:v>5600</c:v>
                </c:pt>
                <c:pt idx="64">
                  <c:v>5600</c:v>
                </c:pt>
                <c:pt idx="65">
                  <c:v>5600</c:v>
                </c:pt>
                <c:pt idx="66">
                  <c:v>5600</c:v>
                </c:pt>
                <c:pt idx="67">
                  <c:v>5600</c:v>
                </c:pt>
                <c:pt idx="68">
                  <c:v>5600</c:v>
                </c:pt>
                <c:pt idx="69">
                  <c:v>5600</c:v>
                </c:pt>
                <c:pt idx="70">
                  <c:v>5600</c:v>
                </c:pt>
                <c:pt idx="71">
                  <c:v>5600</c:v>
                </c:pt>
                <c:pt idx="72">
                  <c:v>5600</c:v>
                </c:pt>
                <c:pt idx="73">
                  <c:v>5600</c:v>
                </c:pt>
                <c:pt idx="74">
                  <c:v>5600</c:v>
                </c:pt>
                <c:pt idx="75">
                  <c:v>5600</c:v>
                </c:pt>
                <c:pt idx="76">
                  <c:v>5600</c:v>
                </c:pt>
                <c:pt idx="77">
                  <c:v>5600</c:v>
                </c:pt>
                <c:pt idx="78">
                  <c:v>5600</c:v>
                </c:pt>
                <c:pt idx="79">
                  <c:v>5600</c:v>
                </c:pt>
                <c:pt idx="80">
                  <c:v>5600</c:v>
                </c:pt>
                <c:pt idx="81">
                  <c:v>5600</c:v>
                </c:pt>
                <c:pt idx="82">
                  <c:v>5600</c:v>
                </c:pt>
                <c:pt idx="83">
                  <c:v>8000</c:v>
                </c:pt>
                <c:pt idx="84">
                  <c:v>8000</c:v>
                </c:pt>
                <c:pt idx="85">
                  <c:v>8000</c:v>
                </c:pt>
                <c:pt idx="86">
                  <c:v>8000</c:v>
                </c:pt>
                <c:pt idx="87">
                  <c:v>8000</c:v>
                </c:pt>
                <c:pt idx="88">
                  <c:v>8000</c:v>
                </c:pt>
                <c:pt idx="89">
                  <c:v>8000</c:v>
                </c:pt>
                <c:pt idx="90">
                  <c:v>8000</c:v>
                </c:pt>
                <c:pt idx="91">
                  <c:v>8000</c:v>
                </c:pt>
                <c:pt idx="92">
                  <c:v>8000</c:v>
                </c:pt>
                <c:pt idx="93">
                  <c:v>8000</c:v>
                </c:pt>
                <c:pt idx="94">
                  <c:v>8000</c:v>
                </c:pt>
                <c:pt idx="95">
                  <c:v>8000</c:v>
                </c:pt>
                <c:pt idx="96">
                  <c:v>8000</c:v>
                </c:pt>
                <c:pt idx="97">
                  <c:v>8000</c:v>
                </c:pt>
                <c:pt idx="98">
                  <c:v>8000</c:v>
                </c:pt>
                <c:pt idx="99">
                  <c:v>8000</c:v>
                </c:pt>
                <c:pt idx="100">
                  <c:v>8000</c:v>
                </c:pt>
                <c:pt idx="101">
                  <c:v>8000</c:v>
                </c:pt>
                <c:pt idx="102">
                  <c:v>8000</c:v>
                </c:pt>
                <c:pt idx="103">
                  <c:v>8000</c:v>
                </c:pt>
                <c:pt idx="104">
                  <c:v>8000</c:v>
                </c:pt>
                <c:pt idx="105">
                  <c:v>8000</c:v>
                </c:pt>
                <c:pt idx="106">
                  <c:v>8000</c:v>
                </c:pt>
                <c:pt idx="107">
                  <c:v>8000</c:v>
                </c:pt>
                <c:pt idx="108">
                  <c:v>8000</c:v>
                </c:pt>
                <c:pt idx="109">
                  <c:v>8000</c:v>
                </c:pt>
                <c:pt idx="110">
                  <c:v>8000</c:v>
                </c:pt>
                <c:pt idx="111">
                  <c:v>8000</c:v>
                </c:pt>
                <c:pt idx="112">
                  <c:v>8000</c:v>
                </c:pt>
                <c:pt idx="113">
                  <c:v>8000</c:v>
                </c:pt>
                <c:pt idx="114">
                  <c:v>8000</c:v>
                </c:pt>
                <c:pt idx="115">
                  <c:v>8000</c:v>
                </c:pt>
                <c:pt idx="116">
                  <c:v>8000</c:v>
                </c:pt>
              </c:numCache>
            </c:numRef>
          </c:val>
          <c:smooth val="0"/>
          <c:extLst>
            <c:ext xmlns:c16="http://schemas.microsoft.com/office/drawing/2014/chart" uri="{C3380CC4-5D6E-409C-BE32-E72D297353CC}">
              <c16:uniqueId val="{00000001-821D-495D-90DE-C9016759D4BD}"/>
            </c:ext>
          </c:extLst>
        </c:ser>
        <c:ser>
          <c:idx val="2"/>
          <c:order val="2"/>
          <c:tx>
            <c:strRef>
              <c:f>'Done in June 2023_v2'!$T$14</c:f>
              <c:strCache>
                <c:ptCount val="1"/>
                <c:pt idx="0">
                  <c:v> Real Value (in Aug 2013 prices)</c:v>
                </c:pt>
              </c:strCache>
            </c:strRef>
          </c:tx>
          <c:spPr>
            <a:ln w="76200" cap="rnd">
              <a:solidFill>
                <a:srgbClr val="FF0000"/>
              </a:solidFill>
              <a:round/>
            </a:ln>
            <a:effectLst/>
          </c:spPr>
          <c:marker>
            <c:symbol val="none"/>
          </c:marker>
          <c:dLbls>
            <c:dLbl>
              <c:idx val="18"/>
              <c:layout>
                <c:manualLayout>
                  <c:x val="-2.513737109606231E-2"/>
                  <c:y val="1.8337195499988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21D-495D-90DE-C9016759D4BD}"/>
                </c:ext>
              </c:extLst>
            </c:dLbl>
            <c:dLbl>
              <c:idx val="30"/>
              <c:layout>
                <c:manualLayout>
                  <c:x val="-2.3729535482968599E-2"/>
                  <c:y val="2.05398054524884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21D-495D-90DE-C9016759D4BD}"/>
                </c:ext>
              </c:extLst>
            </c:dLbl>
            <c:dLbl>
              <c:idx val="78"/>
              <c:layout>
                <c:manualLayout>
                  <c:x val="-2.8898291827021094E-2"/>
                  <c:y val="2.07479076666843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21D-495D-90DE-C9016759D4BD}"/>
                </c:ext>
              </c:extLst>
            </c:dLbl>
            <c:dLbl>
              <c:idx val="116"/>
              <c:layout>
                <c:manualLayout>
                  <c:x val="-3.4360459547473184E-6"/>
                  <c:y val="3.4064461882162937E-2"/>
                </c:manualLayout>
              </c:layout>
              <c:tx>
                <c:rich>
                  <a:bodyPr rot="0" spcFirstLastPara="1" vertOverflow="ellipsis" vert="horz" wrap="square" lIns="38100" tIns="19050" rIns="38100" bIns="19050" anchor="ctr" anchorCtr="1">
                    <a:spAutoFit/>
                  </a:bodyPr>
                  <a:lstStyle/>
                  <a:p>
                    <a:pPr>
                      <a:defRPr sz="3000" b="0"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fld id="{C9D266F1-93F2-4400-8EF8-4A204CC2663E}" type="VALUE">
                      <a:rPr lang="en-US" sz="3000" b="1">
                        <a:solidFill>
                          <a:schemeClr val="tx1"/>
                        </a:solidFill>
                      </a:rPr>
                      <a:pPr>
                        <a:defRPr sz="3000">
                          <a:solidFill>
                            <a:schemeClr val="tx1"/>
                          </a:solidFill>
                          <a:latin typeface="Calibri" panose="020F0502020204030204" pitchFamily="34" charset="0"/>
                          <a:ea typeface="Calibri" panose="020F0502020204030204" pitchFamily="34" charset="0"/>
                          <a:cs typeface="Calibri" panose="020F050202020403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spAutoFit/>
                </a:bodyPr>
                <a:lstStyle/>
                <a:p>
                  <a:pPr>
                    <a:defRPr sz="3000" b="0"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821D-495D-90DE-C9016759D4BD}"/>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'Done in June 2023_v2'!$Q$15:$Q$131</c:f>
              <c:numCache>
                <c:formatCode>mmm\-yy</c:formatCode>
                <c:ptCount val="117"/>
                <c:pt idx="0">
                  <c:v>41487</c:v>
                </c:pt>
                <c:pt idx="1">
                  <c:v>41518</c:v>
                </c:pt>
                <c:pt idx="2">
                  <c:v>41548</c:v>
                </c:pt>
                <c:pt idx="3">
                  <c:v>41579</c:v>
                </c:pt>
                <c:pt idx="4">
                  <c:v>41609</c:v>
                </c:pt>
                <c:pt idx="5">
                  <c:v>41640</c:v>
                </c:pt>
                <c:pt idx="6">
                  <c:v>41671</c:v>
                </c:pt>
                <c:pt idx="7">
                  <c:v>41699</c:v>
                </c:pt>
                <c:pt idx="8">
                  <c:v>41730</c:v>
                </c:pt>
                <c:pt idx="9">
                  <c:v>41760</c:v>
                </c:pt>
                <c:pt idx="10">
                  <c:v>41791</c:v>
                </c:pt>
                <c:pt idx="11">
                  <c:v>41821</c:v>
                </c:pt>
                <c:pt idx="12">
                  <c:v>41852</c:v>
                </c:pt>
                <c:pt idx="13">
                  <c:v>41883</c:v>
                </c:pt>
                <c:pt idx="14">
                  <c:v>41913</c:v>
                </c:pt>
                <c:pt idx="15">
                  <c:v>41944</c:v>
                </c:pt>
                <c:pt idx="16">
                  <c:v>41974</c:v>
                </c:pt>
                <c:pt idx="17">
                  <c:v>42005</c:v>
                </c:pt>
                <c:pt idx="18">
                  <c:v>42036</c:v>
                </c:pt>
                <c:pt idx="19">
                  <c:v>42064</c:v>
                </c:pt>
                <c:pt idx="20">
                  <c:v>42095</c:v>
                </c:pt>
                <c:pt idx="21">
                  <c:v>42125</c:v>
                </c:pt>
                <c:pt idx="22">
                  <c:v>42156</c:v>
                </c:pt>
                <c:pt idx="23">
                  <c:v>42186</c:v>
                </c:pt>
                <c:pt idx="24">
                  <c:v>42217</c:v>
                </c:pt>
                <c:pt idx="25">
                  <c:v>42248</c:v>
                </c:pt>
                <c:pt idx="26">
                  <c:v>42278</c:v>
                </c:pt>
                <c:pt idx="27">
                  <c:v>42309</c:v>
                </c:pt>
                <c:pt idx="28">
                  <c:v>42339</c:v>
                </c:pt>
                <c:pt idx="29">
                  <c:v>42370</c:v>
                </c:pt>
                <c:pt idx="30">
                  <c:v>42401</c:v>
                </c:pt>
                <c:pt idx="31">
                  <c:v>42430</c:v>
                </c:pt>
                <c:pt idx="32">
                  <c:v>42461</c:v>
                </c:pt>
                <c:pt idx="33">
                  <c:v>42491</c:v>
                </c:pt>
                <c:pt idx="34">
                  <c:v>42522</c:v>
                </c:pt>
                <c:pt idx="35">
                  <c:v>42552</c:v>
                </c:pt>
                <c:pt idx="36">
                  <c:v>42583</c:v>
                </c:pt>
                <c:pt idx="37">
                  <c:v>42614</c:v>
                </c:pt>
                <c:pt idx="38">
                  <c:v>42644</c:v>
                </c:pt>
                <c:pt idx="39">
                  <c:v>42675</c:v>
                </c:pt>
                <c:pt idx="40">
                  <c:v>42705</c:v>
                </c:pt>
                <c:pt idx="41">
                  <c:v>42736</c:v>
                </c:pt>
                <c:pt idx="42">
                  <c:v>42767</c:v>
                </c:pt>
                <c:pt idx="43">
                  <c:v>42795</c:v>
                </c:pt>
                <c:pt idx="44">
                  <c:v>42826</c:v>
                </c:pt>
                <c:pt idx="45">
                  <c:v>42856</c:v>
                </c:pt>
                <c:pt idx="46">
                  <c:v>42887</c:v>
                </c:pt>
                <c:pt idx="47">
                  <c:v>42917</c:v>
                </c:pt>
                <c:pt idx="48">
                  <c:v>42948</c:v>
                </c:pt>
                <c:pt idx="49">
                  <c:v>42979</c:v>
                </c:pt>
                <c:pt idx="50">
                  <c:v>43009</c:v>
                </c:pt>
                <c:pt idx="51">
                  <c:v>43040</c:v>
                </c:pt>
                <c:pt idx="52">
                  <c:v>43070</c:v>
                </c:pt>
                <c:pt idx="53">
                  <c:v>43101</c:v>
                </c:pt>
                <c:pt idx="54">
                  <c:v>43132</c:v>
                </c:pt>
                <c:pt idx="55">
                  <c:v>43160</c:v>
                </c:pt>
                <c:pt idx="56">
                  <c:v>43191</c:v>
                </c:pt>
                <c:pt idx="57">
                  <c:v>43221</c:v>
                </c:pt>
                <c:pt idx="58">
                  <c:v>43252</c:v>
                </c:pt>
                <c:pt idx="59">
                  <c:v>43282</c:v>
                </c:pt>
                <c:pt idx="60">
                  <c:v>43313</c:v>
                </c:pt>
                <c:pt idx="61">
                  <c:v>43344</c:v>
                </c:pt>
                <c:pt idx="62">
                  <c:v>43374</c:v>
                </c:pt>
                <c:pt idx="63">
                  <c:v>43405</c:v>
                </c:pt>
                <c:pt idx="64">
                  <c:v>43435</c:v>
                </c:pt>
                <c:pt idx="65">
                  <c:v>43466</c:v>
                </c:pt>
                <c:pt idx="66">
                  <c:v>43497</c:v>
                </c:pt>
                <c:pt idx="67">
                  <c:v>43525</c:v>
                </c:pt>
                <c:pt idx="68">
                  <c:v>43556</c:v>
                </c:pt>
                <c:pt idx="69">
                  <c:v>43586</c:v>
                </c:pt>
                <c:pt idx="70">
                  <c:v>43617</c:v>
                </c:pt>
                <c:pt idx="71">
                  <c:v>43647</c:v>
                </c:pt>
                <c:pt idx="72">
                  <c:v>43678</c:v>
                </c:pt>
                <c:pt idx="73">
                  <c:v>43709</c:v>
                </c:pt>
                <c:pt idx="74">
                  <c:v>43739</c:v>
                </c:pt>
                <c:pt idx="75">
                  <c:v>43770</c:v>
                </c:pt>
                <c:pt idx="76">
                  <c:v>43800</c:v>
                </c:pt>
                <c:pt idx="77">
                  <c:v>43831</c:v>
                </c:pt>
                <c:pt idx="78">
                  <c:v>43862</c:v>
                </c:pt>
                <c:pt idx="79">
                  <c:v>43891</c:v>
                </c:pt>
                <c:pt idx="80">
                  <c:v>43922</c:v>
                </c:pt>
                <c:pt idx="81">
                  <c:v>43952</c:v>
                </c:pt>
                <c:pt idx="82">
                  <c:v>43983</c:v>
                </c:pt>
                <c:pt idx="83">
                  <c:v>44013</c:v>
                </c:pt>
                <c:pt idx="84">
                  <c:v>44044</c:v>
                </c:pt>
                <c:pt idx="85">
                  <c:v>44075</c:v>
                </c:pt>
                <c:pt idx="86">
                  <c:v>44105</c:v>
                </c:pt>
                <c:pt idx="87">
                  <c:v>44136</c:v>
                </c:pt>
                <c:pt idx="88">
                  <c:v>44166</c:v>
                </c:pt>
                <c:pt idx="89">
                  <c:v>44197</c:v>
                </c:pt>
                <c:pt idx="90">
                  <c:v>44228</c:v>
                </c:pt>
                <c:pt idx="91">
                  <c:v>44256</c:v>
                </c:pt>
                <c:pt idx="92">
                  <c:v>44287</c:v>
                </c:pt>
                <c:pt idx="93">
                  <c:v>44317</c:v>
                </c:pt>
                <c:pt idx="94">
                  <c:v>44348</c:v>
                </c:pt>
                <c:pt idx="95">
                  <c:v>44378</c:v>
                </c:pt>
                <c:pt idx="96">
                  <c:v>44409</c:v>
                </c:pt>
                <c:pt idx="97">
                  <c:v>44440</c:v>
                </c:pt>
                <c:pt idx="98">
                  <c:v>44470</c:v>
                </c:pt>
                <c:pt idx="99">
                  <c:v>44501</c:v>
                </c:pt>
                <c:pt idx="100">
                  <c:v>44531</c:v>
                </c:pt>
                <c:pt idx="101">
                  <c:v>44562</c:v>
                </c:pt>
                <c:pt idx="102">
                  <c:v>44593</c:v>
                </c:pt>
                <c:pt idx="103">
                  <c:v>44621</c:v>
                </c:pt>
                <c:pt idx="104">
                  <c:v>44652</c:v>
                </c:pt>
                <c:pt idx="105">
                  <c:v>44682</c:v>
                </c:pt>
                <c:pt idx="106">
                  <c:v>44713</c:v>
                </c:pt>
                <c:pt idx="107">
                  <c:v>44743</c:v>
                </c:pt>
                <c:pt idx="108">
                  <c:v>44774</c:v>
                </c:pt>
                <c:pt idx="109">
                  <c:v>44805</c:v>
                </c:pt>
                <c:pt idx="110">
                  <c:v>44835</c:v>
                </c:pt>
                <c:pt idx="111">
                  <c:v>44866</c:v>
                </c:pt>
                <c:pt idx="112">
                  <c:v>44896</c:v>
                </c:pt>
                <c:pt idx="113">
                  <c:v>44927</c:v>
                </c:pt>
                <c:pt idx="114">
                  <c:v>44958</c:v>
                </c:pt>
                <c:pt idx="115">
                  <c:v>44986</c:v>
                </c:pt>
                <c:pt idx="116">
                  <c:v>45017</c:v>
                </c:pt>
              </c:numCache>
            </c:numRef>
          </c:cat>
          <c:val>
            <c:numRef>
              <c:f>'Done in June 2023_v2'!$T$15:$T$131</c:f>
              <c:numCache>
                <c:formatCode>General</c:formatCode>
                <c:ptCount val="117"/>
                <c:pt idx="0">
                  <c:v>2400</c:v>
                </c:pt>
                <c:pt idx="1">
                  <c:v>2243.4351775392242</c:v>
                </c:pt>
                <c:pt idx="2">
                  <c:v>2180.4173354735158</c:v>
                </c:pt>
                <c:pt idx="3">
                  <c:v>2073.8931297709923</c:v>
                </c:pt>
                <c:pt idx="4">
                  <c:v>1996.1792799412199</c:v>
                </c:pt>
                <c:pt idx="5">
                  <c:v>1819.6918955123911</c:v>
                </c:pt>
                <c:pt idx="6">
                  <c:v>1705.4613935969869</c:v>
                </c:pt>
                <c:pt idx="7">
                  <c:v>1718.4060721062619</c:v>
                </c:pt>
                <c:pt idx="8">
                  <c:v>1781.5081967213114</c:v>
                </c:pt>
                <c:pt idx="9">
                  <c:v>1834.4361917623228</c:v>
                </c:pt>
                <c:pt idx="10">
                  <c:v>1944.7387258410881</c:v>
                </c:pt>
                <c:pt idx="11">
                  <c:v>2013.9362490733877</c:v>
                </c:pt>
                <c:pt idx="12">
                  <c:v>1988.8726207906298</c:v>
                </c:pt>
                <c:pt idx="13">
                  <c:v>1872.3638869745002</c:v>
                </c:pt>
                <c:pt idx="14">
                  <c:v>1830.7277628032346</c:v>
                </c:pt>
                <c:pt idx="15">
                  <c:v>1726.0482846251587</c:v>
                </c:pt>
                <c:pt idx="16">
                  <c:v>1635.6411800120409</c:v>
                </c:pt>
                <c:pt idx="17">
                  <c:v>1509.3333333333333</c:v>
                </c:pt>
                <c:pt idx="18">
                  <c:v>1432.9113924050635</c:v>
                </c:pt>
                <c:pt idx="19">
                  <c:v>1455.9485530546624</c:v>
                </c:pt>
                <c:pt idx="20">
                  <c:v>1491.1086717892426</c:v>
                </c:pt>
                <c:pt idx="21">
                  <c:v>2298.7925356750825</c:v>
                </c:pt>
                <c:pt idx="22">
                  <c:v>2414.0634005763691</c:v>
                </c:pt>
                <c:pt idx="23">
                  <c:v>2468.1202121390693</c:v>
                </c:pt>
                <c:pt idx="24">
                  <c:v>2421.0404624277458</c:v>
                </c:pt>
                <c:pt idx="25">
                  <c:v>2266.4502164502164</c:v>
                </c:pt>
                <c:pt idx="26">
                  <c:v>2202.1030494216616</c:v>
                </c:pt>
                <c:pt idx="27">
                  <c:v>2065.2859960552269</c:v>
                </c:pt>
                <c:pt idx="28">
                  <c:v>1953.544776119403</c:v>
                </c:pt>
                <c:pt idx="29">
                  <c:v>1832.9978118161926</c:v>
                </c:pt>
                <c:pt idx="30">
                  <c:v>1737.2044794690999</c:v>
                </c:pt>
                <c:pt idx="31">
                  <c:v>1796.8253968253969</c:v>
                </c:pt>
                <c:pt idx="32">
                  <c:v>1868.1534344335416</c:v>
                </c:pt>
                <c:pt idx="33">
                  <c:v>1880.7364167040864</c:v>
                </c:pt>
                <c:pt idx="34">
                  <c:v>1927.4735388863321</c:v>
                </c:pt>
                <c:pt idx="35">
                  <c:v>2963.6278634876107</c:v>
                </c:pt>
                <c:pt idx="36">
                  <c:v>2922.6371599815584</c:v>
                </c:pt>
                <c:pt idx="37">
                  <c:v>2760.975609756098</c:v>
                </c:pt>
                <c:pt idx="38">
                  <c:v>2706.7463706233989</c:v>
                </c:pt>
                <c:pt idx="39">
                  <c:v>2543.8202247191016</c:v>
                </c:pt>
                <c:pt idx="40">
                  <c:v>2399.3943981831949</c:v>
                </c:pt>
                <c:pt idx="41">
                  <c:v>2289.3463344167571</c:v>
                </c:pt>
                <c:pt idx="42">
                  <c:v>2224.280701754386</c:v>
                </c:pt>
                <c:pt idx="43">
                  <c:v>2306.0021826118591</c:v>
                </c:pt>
                <c:pt idx="44">
                  <c:v>2435.3438340376488</c:v>
                </c:pt>
                <c:pt idx="45">
                  <c:v>2500.6706114398421</c:v>
                </c:pt>
                <c:pt idx="46">
                  <c:v>2593.7806873977088</c:v>
                </c:pt>
                <c:pt idx="47">
                  <c:v>2669.1368421052634</c:v>
                </c:pt>
                <c:pt idx="48">
                  <c:v>2661.293031066331</c:v>
                </c:pt>
                <c:pt idx="49">
                  <c:v>2535.6799999999998</c:v>
                </c:pt>
                <c:pt idx="50">
                  <c:v>2489.8664571877457</c:v>
                </c:pt>
                <c:pt idx="51">
                  <c:v>2350.4634779384501</c:v>
                </c:pt>
                <c:pt idx="52">
                  <c:v>2228.9732770745431</c:v>
                </c:pt>
                <c:pt idx="53">
                  <c:v>2094.8996964986304</c:v>
                </c:pt>
                <c:pt idx="54">
                  <c:v>2033.7347418563352</c:v>
                </c:pt>
                <c:pt idx="55">
                  <c:v>2077.3283104142993</c:v>
                </c:pt>
                <c:pt idx="56">
                  <c:v>2180.9914648478898</c:v>
                </c:pt>
                <c:pt idx="57">
                  <c:v>2196.0327852951168</c:v>
                </c:pt>
                <c:pt idx="58">
                  <c:v>2157.7669671583185</c:v>
                </c:pt>
                <c:pt idx="59">
                  <c:v>2189.5611759081958</c:v>
                </c:pt>
                <c:pt idx="60">
                  <c:v>2145.306330196865</c:v>
                </c:pt>
                <c:pt idx="61">
                  <c:v>2098.844893667178</c:v>
                </c:pt>
                <c:pt idx="62">
                  <c:v>2061.9549279135458</c:v>
                </c:pt>
                <c:pt idx="63">
                  <c:v>2018.9975335820136</c:v>
                </c:pt>
                <c:pt idx="64">
                  <c:v>1984.8381808321844</c:v>
                </c:pt>
                <c:pt idx="65">
                  <c:v>1892.167467805215</c:v>
                </c:pt>
                <c:pt idx="66">
                  <c:v>1855.93112162743</c:v>
                </c:pt>
                <c:pt idx="67">
                  <c:v>1851.3067085336738</c:v>
                </c:pt>
                <c:pt idx="68">
                  <c:v>1953.5260973484167</c:v>
                </c:pt>
                <c:pt idx="69">
                  <c:v>1984.8381808321844</c:v>
                </c:pt>
                <c:pt idx="70">
                  <c:v>1999.0791722641641</c:v>
                </c:pt>
                <c:pt idx="71">
                  <c:v>1981.3095796218161</c:v>
                </c:pt>
                <c:pt idx="72">
                  <c:v>1928.1775753239992</c:v>
                </c:pt>
                <c:pt idx="73">
                  <c:v>1890.5625759750153</c:v>
                </c:pt>
                <c:pt idx="74">
                  <c:v>1836.0570651355379</c:v>
                </c:pt>
                <c:pt idx="75">
                  <c:v>1788.9031116168082</c:v>
                </c:pt>
                <c:pt idx="76">
                  <c:v>1731.9139682008881</c:v>
                </c:pt>
                <c:pt idx="77">
                  <c:v>1662.1724661256847</c:v>
                </c:pt>
                <c:pt idx="78">
                  <c:v>1635.3435635176397</c:v>
                </c:pt>
                <c:pt idx="79">
                  <c:v>1651.0913163515133</c:v>
                </c:pt>
                <c:pt idx="80">
                  <c:v>1748.214334960426</c:v>
                </c:pt>
                <c:pt idx="81">
                  <c:v>1790.3399815859784</c:v>
                </c:pt>
                <c:pt idx="82">
                  <c:v>1797.5590944149542</c:v>
                </c:pt>
                <c:pt idx="83">
                  <c:v>2561.7437962010613</c:v>
                </c:pt>
                <c:pt idx="84">
                  <c:v>2509.2573196831509</c:v>
                </c:pt>
                <c:pt idx="85">
                  <c:v>2464.5878782336836</c:v>
                </c:pt>
                <c:pt idx="86">
                  <c:v>2378.0788190275721</c:v>
                </c:pt>
                <c:pt idx="87">
                  <c:v>2325.9660618538487</c:v>
                </c:pt>
                <c:pt idx="88">
                  <c:v>2244.0081315559682</c:v>
                </c:pt>
                <c:pt idx="89">
                  <c:v>2155.8886517792275</c:v>
                </c:pt>
                <c:pt idx="90">
                  <c:v>2111.569985860689</c:v>
                </c:pt>
                <c:pt idx="91">
                  <c:v>2086.6628693826465</c:v>
                </c:pt>
                <c:pt idx="92">
                  <c:v>2240.8497809133842</c:v>
                </c:pt>
                <c:pt idx="93">
                  <c:v>2302.4204907287913</c:v>
                </c:pt>
                <c:pt idx="94">
                  <c:v>2307.4257526651591</c:v>
                </c:pt>
                <c:pt idx="95">
                  <c:v>2314.1333856670922</c:v>
                </c:pt>
                <c:pt idx="96">
                  <c:v>2284.2521798263401</c:v>
                </c:pt>
                <c:pt idx="97">
                  <c:v>2228.3047856388512</c:v>
                </c:pt>
                <c:pt idx="98">
                  <c:v>2132.7846876610306</c:v>
                </c:pt>
                <c:pt idx="99">
                  <c:v>2063.6730646000765</c:v>
                </c:pt>
                <c:pt idx="100">
                  <c:v>1987.670124018676</c:v>
                </c:pt>
                <c:pt idx="101">
                  <c:v>1907.5529021292477</c:v>
                </c:pt>
                <c:pt idx="102">
                  <c:v>1861.1143483320939</c:v>
                </c:pt>
                <c:pt idx="103">
                  <c:v>1821.8791237568071</c:v>
                </c:pt>
                <c:pt idx="104">
                  <c:v>1927.90506694343</c:v>
                </c:pt>
                <c:pt idx="105">
                  <c:v>1911.2212730948809</c:v>
                </c:pt>
                <c:pt idx="106">
                  <c:v>1854.1698918084664</c:v>
                </c:pt>
                <c:pt idx="107">
                  <c:v>1840.435300017293</c:v>
                </c:pt>
                <c:pt idx="108">
                  <c:v>1805.3316294447559</c:v>
                </c:pt>
                <c:pt idx="109">
                  <c:v>1763.682452545409</c:v>
                </c:pt>
                <c:pt idx="110">
                  <c:v>1687.326081509912</c:v>
                </c:pt>
                <c:pt idx="111">
                  <c:v>1648.1510149408591</c:v>
                </c:pt>
                <c:pt idx="112">
                  <c:v>1610.7537471788296</c:v>
                </c:pt>
                <c:pt idx="113">
                  <c:v>1536.0665564286523</c:v>
                </c:pt>
                <c:pt idx="114">
                  <c:v>1478.9212232281816</c:v>
                </c:pt>
                <c:pt idx="115">
                  <c:v>1445.5782720135826</c:v>
                </c:pt>
                <c:pt idx="116">
                  <c:v>1486.6642662817324</c:v>
                </c:pt>
              </c:numCache>
            </c:numRef>
          </c:val>
          <c:smooth val="0"/>
          <c:extLst>
            <c:ext xmlns:c16="http://schemas.microsoft.com/office/drawing/2014/chart" uri="{C3380CC4-5D6E-409C-BE32-E72D297353CC}">
              <c16:uniqueId val="{00000006-821D-495D-90DE-C9016759D4BD}"/>
            </c:ext>
          </c:extLst>
        </c:ser>
        <c:dLbls>
          <c:showLegendKey val="0"/>
          <c:showVal val="0"/>
          <c:showCatName val="0"/>
          <c:showSerName val="0"/>
          <c:showPercent val="0"/>
          <c:showBubbleSize val="0"/>
        </c:dLbls>
        <c:smooth val="0"/>
        <c:axId val="1270985184"/>
        <c:axId val="1270970624"/>
      </c:lineChart>
      <c:dateAx>
        <c:axId val="1270985184"/>
        <c:scaling>
          <c:orientation val="minMax"/>
          <c:max val="45017"/>
        </c:scaling>
        <c:delete val="0"/>
        <c:axPos val="b"/>
        <c:numFmt formatCode="mmm\-yy" sourceLinked="1"/>
        <c:majorTickMark val="out"/>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US"/>
          </a:p>
        </c:txPr>
        <c:crossAx val="1270970624"/>
        <c:crosses val="autoZero"/>
        <c:auto val="1"/>
        <c:lblOffset val="100"/>
        <c:baseTimeUnit val="months"/>
      </c:dateAx>
      <c:valAx>
        <c:axId val="1270970624"/>
        <c:scaling>
          <c:orientation val="minMax"/>
          <c:max val="8500"/>
          <c:min val="0"/>
        </c:scaling>
        <c:delete val="0"/>
        <c:axPos val="l"/>
        <c:title>
          <c:tx>
            <c:rich>
              <a:bodyPr rot="-5400000" spcFirstLastPara="1" vertOverflow="ellipsis" vert="horz" wrap="square" anchor="ctr" anchorCtr="1"/>
              <a:lstStyle/>
              <a:p>
                <a:pPr>
                  <a:defRPr sz="2400" b="0"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r>
                  <a:rPr lang="en-US" sz="2400" b="0">
                    <a:solidFill>
                      <a:schemeClr val="tx1"/>
                    </a:solidFill>
                    <a:latin typeface="Calibri" panose="020F0502020204030204" pitchFamily="34" charset="0"/>
                    <a:ea typeface="Calibri" panose="020F0502020204030204" pitchFamily="34" charset="0"/>
                    <a:cs typeface="Calibri" panose="020F0502020204030204" pitchFamily="34" charset="0"/>
                  </a:rPr>
                  <a:t>MW Kwachas</a:t>
                </a:r>
              </a:p>
            </c:rich>
          </c:tx>
          <c:layout>
            <c:manualLayout>
              <c:xMode val="edge"/>
              <c:yMode val="edge"/>
              <c:x val="1.3364109947037251E-2"/>
              <c:y val="0.35568296450602099"/>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US"/>
            </a:p>
          </c:txPr>
        </c:title>
        <c:numFmt formatCode="#,##0" sourceLinked="0"/>
        <c:majorTickMark val="none"/>
        <c:minorTickMark val="none"/>
        <c:tickLblPos val="nextTo"/>
        <c:spPr>
          <a:noFill/>
          <a:ln w="12700">
            <a:solidFill>
              <a:schemeClr val="tx1"/>
            </a:solidFill>
          </a:ln>
          <a:effectLst/>
        </c:spPr>
        <c:txPr>
          <a:bodyPr rot="-60000000" spcFirstLastPara="1" vertOverflow="ellipsis" vert="horz" wrap="square" anchor="ctr" anchorCtr="1"/>
          <a:lstStyle/>
          <a:p>
            <a:pPr>
              <a:defRPr sz="2200" b="0"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US"/>
          </a:p>
        </c:txPr>
        <c:crossAx val="12709851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2411544523449102E-2"/>
          <c:y val="0.12776312790105726"/>
          <c:w val="0.89330417502929704"/>
          <c:h val="0.65778527030207046"/>
        </c:manualLayout>
      </c:layout>
      <c:lineChart>
        <c:grouping val="standard"/>
        <c:varyColors val="0"/>
        <c:ser>
          <c:idx val="2"/>
          <c:order val="0"/>
          <c:spPr>
            <a:ln w="38100">
              <a:solidFill>
                <a:sysClr val="window" lastClr="FFFFFF">
                  <a:lumMod val="65000"/>
                </a:sysClr>
              </a:solidFill>
              <a:prstDash val="dash"/>
            </a:ln>
          </c:spPr>
          <c:marker>
            <c:symbol val="none"/>
          </c:marker>
          <c:cat>
            <c:numRef>
              <c:f>' 1 Benef-2010_to_2023_data_New'!$C$8:$C$167</c:f>
              <c:numCache>
                <c:formatCode>mmm\-yy</c:formatCode>
                <c:ptCount val="160"/>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42405</c:v>
                </c:pt>
                <c:pt idx="74">
                  <c:v>42435</c:v>
                </c:pt>
                <c:pt idx="75">
                  <c:v>42465</c:v>
                </c:pt>
                <c:pt idx="76">
                  <c:v>42495</c:v>
                </c:pt>
                <c:pt idx="77">
                  <c:v>42525</c:v>
                </c:pt>
                <c:pt idx="78">
                  <c:v>42555</c:v>
                </c:pt>
                <c:pt idx="79">
                  <c:v>42585</c:v>
                </c:pt>
                <c:pt idx="80">
                  <c:v>42615</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44228</c:v>
                </c:pt>
                <c:pt idx="134">
                  <c:v>44256</c:v>
                </c:pt>
                <c:pt idx="135">
                  <c:v>44287</c:v>
                </c:pt>
                <c:pt idx="136">
                  <c:v>44317</c:v>
                </c:pt>
                <c:pt idx="137">
                  <c:v>44348</c:v>
                </c:pt>
                <c:pt idx="138">
                  <c:v>44378</c:v>
                </c:pt>
                <c:pt idx="139">
                  <c:v>44409</c:v>
                </c:pt>
                <c:pt idx="140">
                  <c:v>44440</c:v>
                </c:pt>
                <c:pt idx="141">
                  <c:v>44470</c:v>
                </c:pt>
                <c:pt idx="142">
                  <c:v>44501</c:v>
                </c:pt>
                <c:pt idx="143">
                  <c:v>44531</c:v>
                </c:pt>
                <c:pt idx="144">
                  <c:v>44562</c:v>
                </c:pt>
                <c:pt idx="145">
                  <c:v>44593</c:v>
                </c:pt>
                <c:pt idx="146">
                  <c:v>44621</c:v>
                </c:pt>
                <c:pt idx="147">
                  <c:v>44652</c:v>
                </c:pt>
                <c:pt idx="148">
                  <c:v>44682</c:v>
                </c:pt>
                <c:pt idx="149">
                  <c:v>44713</c:v>
                </c:pt>
                <c:pt idx="150">
                  <c:v>44743</c:v>
                </c:pt>
                <c:pt idx="151">
                  <c:v>44774</c:v>
                </c:pt>
                <c:pt idx="152">
                  <c:v>44805</c:v>
                </c:pt>
                <c:pt idx="153">
                  <c:v>44835</c:v>
                </c:pt>
                <c:pt idx="154">
                  <c:v>44866</c:v>
                </c:pt>
                <c:pt idx="155">
                  <c:v>44896</c:v>
                </c:pt>
                <c:pt idx="156">
                  <c:v>44927</c:v>
                </c:pt>
                <c:pt idx="157">
                  <c:v>44958</c:v>
                </c:pt>
                <c:pt idx="158">
                  <c:v>44986</c:v>
                </c:pt>
                <c:pt idx="159">
                  <c:v>45017</c:v>
                </c:pt>
              </c:numCache>
            </c:numRef>
          </c:cat>
          <c:val>
            <c:numRef>
              <c:f>' 1 Benef-2010_to_2023_data_New'!$D$8:$D$167</c:f>
              <c:numCache>
                <c:formatCode>General</c:formatCode>
                <c:ptCount val="160"/>
                <c:pt idx="0">
                  <c:v>8</c:v>
                </c:pt>
                <c:pt idx="1">
                  <c:v>8</c:v>
                </c:pt>
                <c:pt idx="2">
                  <c:v>8</c:v>
                </c:pt>
                <c:pt idx="3">
                  <c:v>8</c:v>
                </c:pt>
                <c:pt idx="4">
                  <c:v>8</c:v>
                </c:pt>
                <c:pt idx="5">
                  <c:v>8</c:v>
                </c:pt>
                <c:pt idx="6">
                  <c:v>8</c:v>
                </c:pt>
                <c:pt idx="7">
                  <c:v>8</c:v>
                </c:pt>
                <c:pt idx="8">
                  <c:v>8</c:v>
                </c:pt>
                <c:pt idx="9">
                  <c:v>8</c:v>
                </c:pt>
                <c:pt idx="10">
                  <c:v>8</c:v>
                </c:pt>
                <c:pt idx="11">
                  <c:v>8</c:v>
                </c:pt>
                <c:pt idx="12">
                  <c:v>8</c:v>
                </c:pt>
                <c:pt idx="13">
                  <c:v>8</c:v>
                </c:pt>
                <c:pt idx="14">
                  <c:v>8</c:v>
                </c:pt>
                <c:pt idx="15">
                  <c:v>8</c:v>
                </c:pt>
                <c:pt idx="16">
                  <c:v>8</c:v>
                </c:pt>
                <c:pt idx="17">
                  <c:v>8</c:v>
                </c:pt>
                <c:pt idx="18">
                  <c:v>8</c:v>
                </c:pt>
                <c:pt idx="19">
                  <c:v>8</c:v>
                </c:pt>
                <c:pt idx="20">
                  <c:v>8</c:v>
                </c:pt>
                <c:pt idx="21">
                  <c:v>8</c:v>
                </c:pt>
                <c:pt idx="22">
                  <c:v>8</c:v>
                </c:pt>
                <c:pt idx="23">
                  <c:v>8</c:v>
                </c:pt>
                <c:pt idx="24">
                  <c:v>8</c:v>
                </c:pt>
                <c:pt idx="25">
                  <c:v>8</c:v>
                </c:pt>
                <c:pt idx="26">
                  <c:v>8</c:v>
                </c:pt>
                <c:pt idx="27">
                  <c:v>8</c:v>
                </c:pt>
                <c:pt idx="28">
                  <c:v>8</c:v>
                </c:pt>
                <c:pt idx="29">
                  <c:v>8</c:v>
                </c:pt>
                <c:pt idx="30">
                  <c:v>8</c:v>
                </c:pt>
                <c:pt idx="31">
                  <c:v>8</c:v>
                </c:pt>
                <c:pt idx="32">
                  <c:v>8</c:v>
                </c:pt>
                <c:pt idx="33">
                  <c:v>8</c:v>
                </c:pt>
                <c:pt idx="34">
                  <c:v>8</c:v>
                </c:pt>
                <c:pt idx="35">
                  <c:v>8</c:v>
                </c:pt>
                <c:pt idx="36">
                  <c:v>8</c:v>
                </c:pt>
                <c:pt idx="37">
                  <c:v>8</c:v>
                </c:pt>
                <c:pt idx="38">
                  <c:v>8</c:v>
                </c:pt>
                <c:pt idx="39">
                  <c:v>8</c:v>
                </c:pt>
                <c:pt idx="40">
                  <c:v>8</c:v>
                </c:pt>
                <c:pt idx="41">
                  <c:v>8</c:v>
                </c:pt>
                <c:pt idx="42">
                  <c:v>8</c:v>
                </c:pt>
                <c:pt idx="43">
                  <c:v>8</c:v>
                </c:pt>
                <c:pt idx="44">
                  <c:v>8</c:v>
                </c:pt>
                <c:pt idx="45">
                  <c:v>8</c:v>
                </c:pt>
                <c:pt idx="46">
                  <c:v>8</c:v>
                </c:pt>
                <c:pt idx="47">
                  <c:v>8</c:v>
                </c:pt>
                <c:pt idx="48">
                  <c:v>8</c:v>
                </c:pt>
                <c:pt idx="49">
                  <c:v>8</c:v>
                </c:pt>
                <c:pt idx="50">
                  <c:v>8</c:v>
                </c:pt>
                <c:pt idx="51">
                  <c:v>8</c:v>
                </c:pt>
                <c:pt idx="52">
                  <c:v>8</c:v>
                </c:pt>
                <c:pt idx="53">
                  <c:v>8</c:v>
                </c:pt>
                <c:pt idx="54">
                  <c:v>8</c:v>
                </c:pt>
                <c:pt idx="55">
                  <c:v>8</c:v>
                </c:pt>
                <c:pt idx="56">
                  <c:v>8</c:v>
                </c:pt>
                <c:pt idx="57">
                  <c:v>8</c:v>
                </c:pt>
                <c:pt idx="58">
                  <c:v>8</c:v>
                </c:pt>
                <c:pt idx="59">
                  <c:v>8</c:v>
                </c:pt>
                <c:pt idx="60">
                  <c:v>8</c:v>
                </c:pt>
                <c:pt idx="61">
                  <c:v>8</c:v>
                </c:pt>
                <c:pt idx="62">
                  <c:v>8</c:v>
                </c:pt>
                <c:pt idx="63">
                  <c:v>8</c:v>
                </c:pt>
                <c:pt idx="64">
                  <c:v>8</c:v>
                </c:pt>
                <c:pt idx="65">
                  <c:v>8</c:v>
                </c:pt>
                <c:pt idx="66">
                  <c:v>8</c:v>
                </c:pt>
                <c:pt idx="67">
                  <c:v>8</c:v>
                </c:pt>
                <c:pt idx="68">
                  <c:v>8</c:v>
                </c:pt>
                <c:pt idx="69">
                  <c:v>8</c:v>
                </c:pt>
                <c:pt idx="70">
                  <c:v>8</c:v>
                </c:pt>
                <c:pt idx="71">
                  <c:v>8</c:v>
                </c:pt>
                <c:pt idx="72">
                  <c:v>8</c:v>
                </c:pt>
                <c:pt idx="73">
                  <c:v>8</c:v>
                </c:pt>
                <c:pt idx="74">
                  <c:v>8</c:v>
                </c:pt>
                <c:pt idx="75">
                  <c:v>8</c:v>
                </c:pt>
                <c:pt idx="76">
                  <c:v>8</c:v>
                </c:pt>
                <c:pt idx="77">
                  <c:v>8</c:v>
                </c:pt>
                <c:pt idx="78">
                  <c:v>8</c:v>
                </c:pt>
                <c:pt idx="79">
                  <c:v>8</c:v>
                </c:pt>
                <c:pt idx="80">
                  <c:v>8</c:v>
                </c:pt>
                <c:pt idx="81">
                  <c:v>8</c:v>
                </c:pt>
                <c:pt idx="82">
                  <c:v>8</c:v>
                </c:pt>
                <c:pt idx="83">
                  <c:v>8</c:v>
                </c:pt>
                <c:pt idx="84">
                  <c:v>8</c:v>
                </c:pt>
                <c:pt idx="85">
                  <c:v>8</c:v>
                </c:pt>
                <c:pt idx="86">
                  <c:v>8</c:v>
                </c:pt>
                <c:pt idx="87">
                  <c:v>8</c:v>
                </c:pt>
                <c:pt idx="88">
                  <c:v>8</c:v>
                </c:pt>
                <c:pt idx="89">
                  <c:v>8</c:v>
                </c:pt>
                <c:pt idx="90">
                  <c:v>8</c:v>
                </c:pt>
                <c:pt idx="91">
                  <c:v>8</c:v>
                </c:pt>
                <c:pt idx="92">
                  <c:v>8</c:v>
                </c:pt>
                <c:pt idx="93">
                  <c:v>8</c:v>
                </c:pt>
                <c:pt idx="94">
                  <c:v>8</c:v>
                </c:pt>
                <c:pt idx="95">
                  <c:v>8</c:v>
                </c:pt>
                <c:pt idx="96">
                  <c:v>8</c:v>
                </c:pt>
                <c:pt idx="97">
                  <c:v>8</c:v>
                </c:pt>
                <c:pt idx="98">
                  <c:v>8</c:v>
                </c:pt>
                <c:pt idx="99">
                  <c:v>8</c:v>
                </c:pt>
                <c:pt idx="100">
                  <c:v>8</c:v>
                </c:pt>
                <c:pt idx="101">
                  <c:v>8</c:v>
                </c:pt>
                <c:pt idx="102">
                  <c:v>8</c:v>
                </c:pt>
                <c:pt idx="103">
                  <c:v>8</c:v>
                </c:pt>
                <c:pt idx="104">
                  <c:v>8</c:v>
                </c:pt>
                <c:pt idx="105">
                  <c:v>8</c:v>
                </c:pt>
                <c:pt idx="106">
                  <c:v>8</c:v>
                </c:pt>
                <c:pt idx="107">
                  <c:v>8</c:v>
                </c:pt>
                <c:pt idx="108">
                  <c:v>8</c:v>
                </c:pt>
                <c:pt idx="109">
                  <c:v>8</c:v>
                </c:pt>
                <c:pt idx="110">
                  <c:v>8</c:v>
                </c:pt>
                <c:pt idx="111">
                  <c:v>8</c:v>
                </c:pt>
                <c:pt idx="112">
                  <c:v>8</c:v>
                </c:pt>
                <c:pt idx="113">
                  <c:v>8</c:v>
                </c:pt>
                <c:pt idx="114">
                  <c:v>8</c:v>
                </c:pt>
                <c:pt idx="115">
                  <c:v>8</c:v>
                </c:pt>
                <c:pt idx="116">
                  <c:v>8</c:v>
                </c:pt>
                <c:pt idx="117">
                  <c:v>8</c:v>
                </c:pt>
                <c:pt idx="118">
                  <c:v>8</c:v>
                </c:pt>
                <c:pt idx="119">
                  <c:v>8</c:v>
                </c:pt>
                <c:pt idx="120">
                  <c:v>8</c:v>
                </c:pt>
                <c:pt idx="121">
                  <c:v>8</c:v>
                </c:pt>
                <c:pt idx="122">
                  <c:v>8</c:v>
                </c:pt>
                <c:pt idx="123">
                  <c:v>8</c:v>
                </c:pt>
                <c:pt idx="124">
                  <c:v>8</c:v>
                </c:pt>
                <c:pt idx="125">
                  <c:v>8</c:v>
                </c:pt>
                <c:pt idx="126">
                  <c:v>8</c:v>
                </c:pt>
                <c:pt idx="127">
                  <c:v>8</c:v>
                </c:pt>
                <c:pt idx="128">
                  <c:v>8</c:v>
                </c:pt>
                <c:pt idx="129">
                  <c:v>8</c:v>
                </c:pt>
                <c:pt idx="130">
                  <c:v>8</c:v>
                </c:pt>
                <c:pt idx="131">
                  <c:v>8</c:v>
                </c:pt>
                <c:pt idx="132">
                  <c:v>8</c:v>
                </c:pt>
                <c:pt idx="133">
                  <c:v>8</c:v>
                </c:pt>
                <c:pt idx="134">
                  <c:v>8</c:v>
                </c:pt>
                <c:pt idx="135">
                  <c:v>8</c:v>
                </c:pt>
                <c:pt idx="136">
                  <c:v>8</c:v>
                </c:pt>
                <c:pt idx="137">
                  <c:v>8</c:v>
                </c:pt>
                <c:pt idx="138">
                  <c:v>8</c:v>
                </c:pt>
                <c:pt idx="139">
                  <c:v>8</c:v>
                </c:pt>
                <c:pt idx="140">
                  <c:v>8</c:v>
                </c:pt>
                <c:pt idx="141">
                  <c:v>8</c:v>
                </c:pt>
                <c:pt idx="142">
                  <c:v>8</c:v>
                </c:pt>
                <c:pt idx="143">
                  <c:v>8</c:v>
                </c:pt>
                <c:pt idx="144">
                  <c:v>8</c:v>
                </c:pt>
                <c:pt idx="145">
                  <c:v>8</c:v>
                </c:pt>
                <c:pt idx="146">
                  <c:v>8</c:v>
                </c:pt>
                <c:pt idx="147">
                  <c:v>8</c:v>
                </c:pt>
                <c:pt idx="148">
                  <c:v>8</c:v>
                </c:pt>
                <c:pt idx="149">
                  <c:v>8</c:v>
                </c:pt>
                <c:pt idx="150">
                  <c:v>8</c:v>
                </c:pt>
                <c:pt idx="151">
                  <c:v>8</c:v>
                </c:pt>
                <c:pt idx="152">
                  <c:v>8</c:v>
                </c:pt>
                <c:pt idx="153">
                  <c:v>8</c:v>
                </c:pt>
                <c:pt idx="154">
                  <c:v>8</c:v>
                </c:pt>
                <c:pt idx="155">
                  <c:v>8</c:v>
                </c:pt>
                <c:pt idx="156">
                  <c:v>8</c:v>
                </c:pt>
                <c:pt idx="157">
                  <c:v>8</c:v>
                </c:pt>
                <c:pt idx="158">
                  <c:v>8</c:v>
                </c:pt>
                <c:pt idx="159">
                  <c:v>8</c:v>
                </c:pt>
              </c:numCache>
            </c:numRef>
          </c:val>
          <c:smooth val="0"/>
          <c:extLst>
            <c:ext xmlns:c16="http://schemas.microsoft.com/office/drawing/2014/chart" uri="{C3380CC4-5D6E-409C-BE32-E72D297353CC}">
              <c16:uniqueId val="{00000000-0005-40C2-992E-E971EBA875B0}"/>
            </c:ext>
          </c:extLst>
        </c:ser>
        <c:ser>
          <c:idx val="0"/>
          <c:order val="1"/>
          <c:tx>
            <c:strRef>
              <c:f>' 1 Benef-2010_to_2023_data_New'!$E$7</c:f>
              <c:strCache>
                <c:ptCount val="1"/>
                <c:pt idx="0">
                  <c:v> Real value (in Jan 2010 prices)</c:v>
                </c:pt>
              </c:strCache>
            </c:strRef>
          </c:tx>
          <c:spPr>
            <a:ln w="76200">
              <a:solidFill>
                <a:srgbClr val="FF0000"/>
              </a:solidFill>
              <a:prstDash val="solid"/>
            </a:ln>
          </c:spPr>
          <c:marker>
            <c:symbol val="none"/>
          </c:marker>
          <c:dLbls>
            <c:dLbl>
              <c:idx val="42"/>
              <c:layout>
                <c:manualLayout>
                  <c:x val="-1.7829795936403929E-2"/>
                  <c:y val="2.2435558285406051E-2"/>
                </c:manualLayout>
              </c:layout>
              <c:spPr>
                <a:noFill/>
                <a:ln>
                  <a:noFill/>
                </a:ln>
                <a:effectLst/>
              </c:spPr>
              <c:txPr>
                <a:bodyPr wrap="square" lIns="38100" tIns="19050" rIns="38100" bIns="19050" anchor="ctr" anchorCtr="0">
                  <a:noAutofit/>
                </a:bodyPr>
                <a:lstStyle/>
                <a:p>
                  <a:pPr algn="r">
                    <a:defRPr sz="2200">
                      <a:latin typeface="Calibri" panose="020F0502020204030204" pitchFamily="34" charset="0"/>
                      <a:ea typeface="Calibri" panose="020F0502020204030204" pitchFamily="34" charset="0"/>
                      <a:cs typeface="Calibri" panose="020F050202020403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3369630489062722E-2"/>
                      <c:h val="6.3648646479857476E-2"/>
                    </c:manualLayout>
                  </c15:layout>
                </c:ext>
                <c:ext xmlns:c16="http://schemas.microsoft.com/office/drawing/2014/chart" uri="{C3380CC4-5D6E-409C-BE32-E72D297353CC}">
                  <c16:uniqueId val="{00000001-0005-40C2-992E-E971EBA875B0}"/>
                </c:ext>
              </c:extLst>
            </c:dLbl>
            <c:dLbl>
              <c:idx val="44"/>
              <c:layout>
                <c:manualLayout>
                  <c:x val="-9.6933548046972545E-3"/>
                  <c:y val="-2.23723271579233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005-40C2-992E-E971EBA875B0}"/>
                </c:ext>
              </c:extLst>
            </c:dLbl>
            <c:dLbl>
              <c:idx val="68"/>
              <c:layout>
                <c:manualLayout>
                  <c:x val="-1.7567056049234846E-2"/>
                  <c:y val="2.22156998380677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005-40C2-992E-E971EBA875B0}"/>
                </c:ext>
              </c:extLst>
            </c:dLbl>
            <c:dLbl>
              <c:idx val="69"/>
              <c:layout>
                <c:manualLayout>
                  <c:x val="-2.1974988669984655E-2"/>
                  <c:y val="-2.5425782779037977E-2"/>
                </c:manualLayout>
              </c:layout>
              <c:numFmt formatCode="#,##0.0" sourceLinked="0"/>
              <c:spPr>
                <a:noFill/>
                <a:ln>
                  <a:noFill/>
                </a:ln>
                <a:effectLst/>
              </c:spPr>
              <c:txPr>
                <a:bodyPr wrap="square" lIns="38100" tIns="19050" rIns="38100" bIns="19050" anchor="ctr" anchorCtr="0">
                  <a:spAutoFit/>
                </a:bodyPr>
                <a:lstStyle/>
                <a:p>
                  <a:pPr algn="r">
                    <a:defRPr sz="2200">
                      <a:latin typeface="Calibri" panose="020F0502020204030204" pitchFamily="34" charset="0"/>
                      <a:ea typeface="Calibri" panose="020F0502020204030204" pitchFamily="34" charset="0"/>
                      <a:cs typeface="Calibri" panose="020F050202020403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005-40C2-992E-E971EBA875B0}"/>
                </c:ext>
              </c:extLst>
            </c:dLbl>
            <c:dLbl>
              <c:idx val="159"/>
              <c:layout>
                <c:manualLayout>
                  <c:x val="-6.2110750172048382E-3"/>
                  <c:y val="3.3329874172691509E-2"/>
                </c:manualLayout>
              </c:layout>
              <c:tx>
                <c:rich>
                  <a:bodyPr wrap="square" lIns="38100" tIns="19050" rIns="38100" bIns="19050" anchor="ctr" anchorCtr="0">
                    <a:noAutofit/>
                  </a:bodyPr>
                  <a:lstStyle/>
                  <a:p>
                    <a:pPr algn="r">
                      <a:defRPr sz="3000">
                        <a:solidFill>
                          <a:schemeClr val="tx1"/>
                        </a:solidFill>
                        <a:latin typeface="Calibri" panose="020F0502020204030204" pitchFamily="34" charset="0"/>
                        <a:ea typeface="Calibri" panose="020F0502020204030204" pitchFamily="34" charset="0"/>
                        <a:cs typeface="Calibri" panose="020F0502020204030204" pitchFamily="34" charset="0"/>
                      </a:defRPr>
                    </a:pPr>
                    <a:fld id="{C4244EA9-E0F0-471B-9BD9-85427296635C}" type="VALUE">
                      <a:rPr lang="en-US" sz="3000" b="1">
                        <a:solidFill>
                          <a:schemeClr val="tx1"/>
                        </a:solidFill>
                        <a:latin typeface="Calibri" panose="020F0502020204030204" pitchFamily="34" charset="0"/>
                        <a:ea typeface="Calibri" panose="020F0502020204030204" pitchFamily="34" charset="0"/>
                        <a:cs typeface="Calibri" panose="020F0502020204030204" pitchFamily="34" charset="0"/>
                      </a:rPr>
                      <a:pPr algn="r">
                        <a:defRPr sz="3000">
                          <a:solidFill>
                            <a:schemeClr val="tx1"/>
                          </a:solidFill>
                          <a:latin typeface="Calibri" panose="020F0502020204030204" pitchFamily="34" charset="0"/>
                          <a:ea typeface="Calibri" panose="020F0502020204030204" pitchFamily="34" charset="0"/>
                          <a:cs typeface="Calibri" panose="020F0502020204030204" pitchFamily="34" charset="0"/>
                        </a:defRPr>
                      </a:pPr>
                      <a:t>[VALUE]</a:t>
                    </a:fld>
                    <a:endParaRPr 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6.9216442515629945E-2"/>
                      <c:h val="9.5376131356343666E-2"/>
                    </c:manualLayout>
                  </c15:layout>
                  <c15:dlblFieldTable/>
                  <c15:showDataLabelsRange val="0"/>
                </c:ext>
                <c:ext xmlns:c16="http://schemas.microsoft.com/office/drawing/2014/chart" uri="{C3380CC4-5D6E-409C-BE32-E72D297353CC}">
                  <c16:uniqueId val="{00000005-0005-40C2-992E-E971EBA875B0}"/>
                </c:ext>
              </c:extLst>
            </c:dLbl>
            <c:spPr>
              <a:noFill/>
              <a:ln>
                <a:noFill/>
              </a:ln>
              <a:effectLst/>
            </c:spPr>
            <c:txPr>
              <a:bodyPr wrap="square" lIns="38100" tIns="19050" rIns="38100" bIns="19050" anchor="ctr" anchorCtr="0">
                <a:spAutoFit/>
              </a:bodyPr>
              <a:lstStyle/>
              <a:p>
                <a:pPr algn="r">
                  <a:defRPr sz="2200">
                    <a:latin typeface="Calibri" panose="020F0502020204030204" pitchFamily="34" charset="0"/>
                    <a:ea typeface="Calibri" panose="020F0502020204030204" pitchFamily="34" charset="0"/>
                    <a:cs typeface="Calibri" panose="020F050202020403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cat>
            <c:numRef>
              <c:f>' 1 Benef-2010_to_2023_data_New'!$C$8:$C$167</c:f>
              <c:numCache>
                <c:formatCode>mmm\-yy</c:formatCode>
                <c:ptCount val="160"/>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42405</c:v>
                </c:pt>
                <c:pt idx="74">
                  <c:v>42435</c:v>
                </c:pt>
                <c:pt idx="75">
                  <c:v>42465</c:v>
                </c:pt>
                <c:pt idx="76">
                  <c:v>42495</c:v>
                </c:pt>
                <c:pt idx="77">
                  <c:v>42525</c:v>
                </c:pt>
                <c:pt idx="78">
                  <c:v>42555</c:v>
                </c:pt>
                <c:pt idx="79">
                  <c:v>42585</c:v>
                </c:pt>
                <c:pt idx="80">
                  <c:v>42615</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44228</c:v>
                </c:pt>
                <c:pt idx="134">
                  <c:v>44256</c:v>
                </c:pt>
                <c:pt idx="135">
                  <c:v>44287</c:v>
                </c:pt>
                <c:pt idx="136">
                  <c:v>44317</c:v>
                </c:pt>
                <c:pt idx="137">
                  <c:v>44348</c:v>
                </c:pt>
                <c:pt idx="138">
                  <c:v>44378</c:v>
                </c:pt>
                <c:pt idx="139">
                  <c:v>44409</c:v>
                </c:pt>
                <c:pt idx="140">
                  <c:v>44440</c:v>
                </c:pt>
                <c:pt idx="141">
                  <c:v>44470</c:v>
                </c:pt>
                <c:pt idx="142">
                  <c:v>44501</c:v>
                </c:pt>
                <c:pt idx="143">
                  <c:v>44531</c:v>
                </c:pt>
                <c:pt idx="144">
                  <c:v>44562</c:v>
                </c:pt>
                <c:pt idx="145">
                  <c:v>44593</c:v>
                </c:pt>
                <c:pt idx="146">
                  <c:v>44621</c:v>
                </c:pt>
                <c:pt idx="147">
                  <c:v>44652</c:v>
                </c:pt>
                <c:pt idx="148">
                  <c:v>44682</c:v>
                </c:pt>
                <c:pt idx="149">
                  <c:v>44713</c:v>
                </c:pt>
                <c:pt idx="150">
                  <c:v>44743</c:v>
                </c:pt>
                <c:pt idx="151">
                  <c:v>44774</c:v>
                </c:pt>
                <c:pt idx="152">
                  <c:v>44805</c:v>
                </c:pt>
                <c:pt idx="153">
                  <c:v>44835</c:v>
                </c:pt>
                <c:pt idx="154">
                  <c:v>44866</c:v>
                </c:pt>
                <c:pt idx="155">
                  <c:v>44896</c:v>
                </c:pt>
                <c:pt idx="156">
                  <c:v>44927</c:v>
                </c:pt>
                <c:pt idx="157">
                  <c:v>44958</c:v>
                </c:pt>
                <c:pt idx="158">
                  <c:v>44986</c:v>
                </c:pt>
                <c:pt idx="159">
                  <c:v>45017</c:v>
                </c:pt>
              </c:numCache>
            </c:numRef>
          </c:cat>
          <c:val>
            <c:numRef>
              <c:f>' 1 Benef-2010_to_2023_data_New'!$E$8:$E$167</c:f>
              <c:numCache>
                <c:formatCode>0.0</c:formatCode>
                <c:ptCount val="160"/>
                <c:pt idx="0">
                  <c:v>8</c:v>
                </c:pt>
                <c:pt idx="1">
                  <c:v>7.8802439475143222</c:v>
                </c:pt>
                <c:pt idx="2">
                  <c:v>7.7916857012334395</c:v>
                </c:pt>
                <c:pt idx="3">
                  <c:v>7.6831136070152262</c:v>
                </c:pt>
                <c:pt idx="4">
                  <c:v>7.5422304766958526</c:v>
                </c:pt>
                <c:pt idx="5">
                  <c:v>7.4259839777081167</c:v>
                </c:pt>
                <c:pt idx="6">
                  <c:v>7.3654815028069667</c:v>
                </c:pt>
                <c:pt idx="7">
                  <c:v>7.418447530953693</c:v>
                </c:pt>
                <c:pt idx="8">
                  <c:v>7.5322381204734148</c:v>
                </c:pt>
                <c:pt idx="9">
                  <c:v>7.6052318668252088</c:v>
                </c:pt>
                <c:pt idx="10">
                  <c:v>7.5692307692307699</c:v>
                </c:pt>
                <c:pt idx="11">
                  <c:v>7.4844220811514495</c:v>
                </c:pt>
                <c:pt idx="12">
                  <c:v>7.3333906612778401</c:v>
                </c:pt>
                <c:pt idx="13">
                  <c:v>7.2187579357241605</c:v>
                </c:pt>
                <c:pt idx="14">
                  <c:v>7.2406181015452553</c:v>
                </c:pt>
                <c:pt idx="15">
                  <c:v>7.0475455897746695</c:v>
                </c:pt>
                <c:pt idx="16">
                  <c:v>6.925638179800222</c:v>
                </c:pt>
                <c:pt idx="17">
                  <c:v>6.838264774276321</c:v>
                </c:pt>
                <c:pt idx="18">
                  <c:v>6.7952191235059756</c:v>
                </c:pt>
                <c:pt idx="19">
                  <c:v>6.8428372739916554</c:v>
                </c:pt>
                <c:pt idx="20">
                  <c:v>6.9487750556792873</c:v>
                </c:pt>
                <c:pt idx="21">
                  <c:v>7.0050928207655661</c:v>
                </c:pt>
                <c:pt idx="22">
                  <c:v>6.9730171708912518</c:v>
                </c:pt>
                <c:pt idx="23">
                  <c:v>6.8929841577756221</c:v>
                </c:pt>
                <c:pt idx="24">
                  <c:v>6.7450566833640924</c:v>
                </c:pt>
                <c:pt idx="25">
                  <c:v>6.6736498098726358</c:v>
                </c:pt>
                <c:pt idx="26">
                  <c:v>6.6274150514344621</c:v>
                </c:pt>
                <c:pt idx="27">
                  <c:v>6.5257871290739367</c:v>
                </c:pt>
                <c:pt idx="28">
                  <c:v>6.4430091700792387</c:v>
                </c:pt>
                <c:pt idx="29">
                  <c:v>6.3685504758660247</c:v>
                </c:pt>
                <c:pt idx="30">
                  <c:v>6.3112802202051892</c:v>
                </c:pt>
                <c:pt idx="31">
                  <c:v>6.3492353024728043</c:v>
                </c:pt>
                <c:pt idx="32">
                  <c:v>6.4349117695512765</c:v>
                </c:pt>
                <c:pt idx="33">
                  <c:v>6.4274595848185152</c:v>
                </c:pt>
                <c:pt idx="34">
                  <c:v>6.3898359509099691</c:v>
                </c:pt>
                <c:pt idx="35">
                  <c:v>6.3417215848295472</c:v>
                </c:pt>
                <c:pt idx="36">
                  <c:v>6.1634278658236541</c:v>
                </c:pt>
                <c:pt idx="37">
                  <c:v>6.0568896004765715</c:v>
                </c:pt>
                <c:pt idx="38">
                  <c:v>5.9915200769352923</c:v>
                </c:pt>
                <c:pt idx="39">
                  <c:v>5.8924093044705845</c:v>
                </c:pt>
                <c:pt idx="40">
                  <c:v>5.8074942134990311</c:v>
                </c:pt>
                <c:pt idx="41">
                  <c:v>5.7215569662677215</c:v>
                </c:pt>
                <c:pt idx="42">
                  <c:v>5.6500375041893758</c:v>
                </c:pt>
                <c:pt idx="43" formatCode="0.00">
                  <c:v>17.070326076487049</c:v>
                </c:pt>
                <c:pt idx="44">
                  <c:v>17.192256977033384</c:v>
                </c:pt>
                <c:pt idx="45">
                  <c:v>16.816880187141827</c:v>
                </c:pt>
                <c:pt idx="46">
                  <c:v>16.685726008905885</c:v>
                </c:pt>
                <c:pt idx="47">
                  <c:v>16.514003271249909</c:v>
                </c:pt>
                <c:pt idx="48">
                  <c:v>15.887234170195866</c:v>
                </c:pt>
                <c:pt idx="49">
                  <c:v>15.705813877877155</c:v>
                </c:pt>
                <c:pt idx="50">
                  <c:v>15.566150213643811</c:v>
                </c:pt>
                <c:pt idx="51">
                  <c:v>15.306301919139422</c:v>
                </c:pt>
                <c:pt idx="52">
                  <c:v>15.1736231790996</c:v>
                </c:pt>
                <c:pt idx="53">
                  <c:v>14.926610708742167</c:v>
                </c:pt>
                <c:pt idx="54">
                  <c:v>14.698723522349157</c:v>
                </c:pt>
                <c:pt idx="55">
                  <c:v>14.732461984910019</c:v>
                </c:pt>
                <c:pt idx="56">
                  <c:v>14.755040470710647</c:v>
                </c:pt>
                <c:pt idx="57">
                  <c:v>14.380379248900221</c:v>
                </c:pt>
                <c:pt idx="58">
                  <c:v>14.252648271115763</c:v>
                </c:pt>
                <c:pt idx="59">
                  <c:v>14.116809248003955</c:v>
                </c:pt>
                <c:pt idx="60">
                  <c:v>13.646582433931535</c:v>
                </c:pt>
                <c:pt idx="61">
                  <c:v>13.48412311924187</c:v>
                </c:pt>
                <c:pt idx="62">
                  <c:v>13.343955519249752</c:v>
                </c:pt>
                <c:pt idx="63">
                  <c:v>13.107779315369223</c:v>
                </c:pt>
                <c:pt idx="64">
                  <c:v>12.975288284553496</c:v>
                </c:pt>
                <c:pt idx="65">
                  <c:v>12.751872724687011</c:v>
                </c:pt>
                <c:pt idx="66">
                  <c:v>12.462995349046853</c:v>
                </c:pt>
                <c:pt idx="67">
                  <c:v>12.560553042581466</c:v>
                </c:pt>
                <c:pt idx="68">
                  <c:v>12.576961341787975</c:v>
                </c:pt>
                <c:pt idx="69" formatCode="0.00">
                  <c:v>16.331915024832391</c:v>
                </c:pt>
                <c:pt idx="70">
                  <c:v>16.157187173717126</c:v>
                </c:pt>
                <c:pt idx="71">
                  <c:v>15.986158417830953</c:v>
                </c:pt>
                <c:pt idx="72">
                  <c:v>15.282006201807446</c:v>
                </c:pt>
                <c:pt idx="73">
                  <c:v>15.173623179099593</c:v>
                </c:pt>
                <c:pt idx="74">
                  <c:v>14.926610708742155</c:v>
                </c:pt>
                <c:pt idx="75">
                  <c:v>14.721198634768639</c:v>
                </c:pt>
                <c:pt idx="76">
                  <c:v>14.554291620768995</c:v>
                </c:pt>
                <c:pt idx="77">
                  <c:v>14.358932001698269</c:v>
                </c:pt>
                <c:pt idx="78">
                  <c:v>14.239473332798951</c:v>
                </c:pt>
                <c:pt idx="79">
                  <c:v>14.326880814194482</c:v>
                </c:pt>
                <c:pt idx="80">
                  <c:v>14.302936166594156</c:v>
                </c:pt>
                <c:pt idx="81">
                  <c:v>14.103553562031424</c:v>
                </c:pt>
                <c:pt idx="82">
                  <c:v>14.065494373986805</c:v>
                </c:pt>
                <c:pt idx="83">
                  <c:v>14.013574224742815</c:v>
                </c:pt>
                <c:pt idx="84">
                  <c:v>13.564931647160028</c:v>
                </c:pt>
                <c:pt idx="85">
                  <c:v>13.566004184324047</c:v>
                </c:pt>
                <c:pt idx="86">
                  <c:v>13.795166670846893</c:v>
                </c:pt>
                <c:pt idx="87">
                  <c:v>13.38080742180278</c:v>
                </c:pt>
                <c:pt idx="88">
                  <c:v>13.155301121316356</c:v>
                </c:pt>
                <c:pt idx="89">
                  <c:v>13.034874124582414</c:v>
                </c:pt>
                <c:pt idx="90">
                  <c:v>12.842930736192299</c:v>
                </c:pt>
                <c:pt idx="91">
                  <c:v>12.730572727258993</c:v>
                </c:pt>
                <c:pt idx="92">
                  <c:v>12.707081614006345</c:v>
                </c:pt>
                <c:pt idx="93">
                  <c:v>12.637592797519195</c:v>
                </c:pt>
                <c:pt idx="94">
                  <c:v>12.592206243497587</c:v>
                </c:pt>
                <c:pt idx="95">
                  <c:v>12.534502884385343</c:v>
                </c:pt>
                <c:pt idx="96">
                  <c:v>12.29821545526748</c:v>
                </c:pt>
                <c:pt idx="97">
                  <c:v>12.265826568104925</c:v>
                </c:pt>
                <c:pt idx="98">
                  <c:v>12.495621984462765</c:v>
                </c:pt>
                <c:pt idx="99">
                  <c:v>12.208765895805454</c:v>
                </c:pt>
                <c:pt idx="100">
                  <c:v>11.981148562218902</c:v>
                </c:pt>
                <c:pt idx="101">
                  <c:v>11.849885567802193</c:v>
                </c:pt>
                <c:pt idx="102">
                  <c:v>11.718002496525822</c:v>
                </c:pt>
                <c:pt idx="103">
                  <c:v>11.58377864172793</c:v>
                </c:pt>
                <c:pt idx="104">
                  <c:v>11.572934074687018</c:v>
                </c:pt>
                <c:pt idx="105">
                  <c:v>11.541180637003833</c:v>
                </c:pt>
                <c:pt idx="106">
                  <c:v>11.520774239247565</c:v>
                </c:pt>
                <c:pt idx="107">
                  <c:v>11.457498066165762</c:v>
                </c:pt>
                <c:pt idx="108">
                  <c:v>11.282766472722455</c:v>
                </c:pt>
                <c:pt idx="109">
                  <c:v>11.232441912183997</c:v>
                </c:pt>
                <c:pt idx="110">
                  <c:v>11.432408037019911</c:v>
                </c:pt>
                <c:pt idx="111">
                  <c:v>11.149557895712745</c:v>
                </c:pt>
                <c:pt idx="112">
                  <c:v>10.95168972780521</c:v>
                </c:pt>
                <c:pt idx="113">
                  <c:v>10.861489979653708</c:v>
                </c:pt>
                <c:pt idx="114">
                  <c:v>10.711154018762175</c:v>
                </c:pt>
                <c:pt idx="115">
                  <c:v>10.745620261343163</c:v>
                </c:pt>
                <c:pt idx="116">
                  <c:v>10.7555149393002</c:v>
                </c:pt>
                <c:pt idx="117">
                  <c:v>10.716045159706438</c:v>
                </c:pt>
                <c:pt idx="118">
                  <c:v>10.647665655496825</c:v>
                </c:pt>
                <c:pt idx="119">
                  <c:v>10.618626567345469</c:v>
                </c:pt>
                <c:pt idx="120">
                  <c:v>10.466388193620087</c:v>
                </c:pt>
                <c:pt idx="121">
                  <c:v>10.419704927814466</c:v>
                </c:pt>
                <c:pt idx="122">
                  <c:v>10.33671612750444</c:v>
                </c:pt>
                <c:pt idx="123">
                  <c:v>10.017572233344785</c:v>
                </c:pt>
                <c:pt idx="124">
                  <c:v>9.8486418415514478</c:v>
                </c:pt>
                <c:pt idx="125">
                  <c:v>9.7499910050751399</c:v>
                </c:pt>
                <c:pt idx="126">
                  <c:v>9.6933520531784367</c:v>
                </c:pt>
                <c:pt idx="127">
                  <c:v>9.733741020066681</c:v>
                </c:pt>
                <c:pt idx="128">
                  <c:v>9.7499910050751399</c:v>
                </c:pt>
                <c:pt idx="129">
                  <c:v>9.7256363231307414</c:v>
                </c:pt>
                <c:pt idx="130">
                  <c:v>9.7014030100332374</c:v>
                </c:pt>
                <c:pt idx="131">
                  <c:v>9.6135713778436358</c:v>
                </c:pt>
                <c:pt idx="132">
                  <c:v>9.5195511198696146</c:v>
                </c:pt>
                <c:pt idx="133">
                  <c:v>9.4502340000647376</c:v>
                </c:pt>
                <c:pt idx="134">
                  <c:v>9.3668718717562278</c:v>
                </c:pt>
                <c:pt idx="135">
                  <c:v>9.2262948057504097</c:v>
                </c:pt>
                <c:pt idx="136">
                  <c:v>9.1539884201254065</c:v>
                </c:pt>
                <c:pt idx="137">
                  <c:v>9.04132612747118</c:v>
                </c:pt>
                <c:pt idx="138">
                  <c:v>8.8960313968621598</c:v>
                </c:pt>
                <c:pt idx="139">
                  <c:v>8.872380724709469</c:v>
                </c:pt>
                <c:pt idx="140" formatCode="0.00">
                  <c:v>8.815663165264132</c:v>
                </c:pt>
                <c:pt idx="141" formatCode="0.00">
                  <c:v>8.7625575574493748</c:v>
                </c:pt>
                <c:pt idx="142" formatCode="0.00">
                  <c:v>8.6394151065680607</c:v>
                </c:pt>
                <c:pt idx="143" formatCode="0.00">
                  <c:v>8.5346260588046299</c:v>
                </c:pt>
                <c:pt idx="144" formatCode="0.00">
                  <c:v>8.3611232813743861</c:v>
                </c:pt>
                <c:pt idx="145" formatCode="0.00">
                  <c:v>8.1681742825734389</c:v>
                </c:pt>
                <c:pt idx="146" formatCode="0.00">
                  <c:v>7.8497911452150655</c:v>
                </c:pt>
                <c:pt idx="147" formatCode="0.00">
                  <c:v>7.4635713891885089</c:v>
                </c:pt>
                <c:pt idx="148" formatCode="0.00">
                  <c:v>7.1747476806388306</c:v>
                </c:pt>
                <c:pt idx="149" formatCode="0.00">
                  <c:v>6.9651098533571956</c:v>
                </c:pt>
                <c:pt idx="150" formatCode="0.00">
                  <c:v>6.7517278751907615</c:v>
                </c:pt>
                <c:pt idx="151" formatCode="0.00">
                  <c:v>6.6253483970958689</c:v>
                </c:pt>
                <c:pt idx="152" formatCode="0.00">
                  <c:v>6.4954396049959486</c:v>
                </c:pt>
                <c:pt idx="153" formatCode="0.00">
                  <c:v>6.324506983811844</c:v>
                </c:pt>
                <c:pt idx="154" formatCode="0.00">
                  <c:v>5.8243546458063147</c:v>
                </c:pt>
                <c:pt idx="155" formatCode="0.00">
                  <c:v>5.6100424378796632</c:v>
                </c:pt>
                <c:pt idx="156" formatCode="0.00">
                  <c:v>5.5148478771885898</c:v>
                </c:pt>
                <c:pt idx="157" formatCode="0.00">
                  <c:v>5.4135080525336727</c:v>
                </c:pt>
                <c:pt idx="158" formatCode="0.00">
                  <c:v>5.48174554899418</c:v>
                </c:pt>
                <c:pt idx="159" formatCode="0.00">
                  <c:v>5.3563566478734916</c:v>
                </c:pt>
              </c:numCache>
            </c:numRef>
          </c:val>
          <c:smooth val="0"/>
          <c:extLst>
            <c:ext xmlns:c16="http://schemas.microsoft.com/office/drawing/2014/chart" uri="{C3380CC4-5D6E-409C-BE32-E72D297353CC}">
              <c16:uniqueId val="{00000006-0005-40C2-992E-E971EBA875B0}"/>
            </c:ext>
          </c:extLst>
        </c:ser>
        <c:ser>
          <c:idx val="1"/>
          <c:order val="2"/>
          <c:tx>
            <c:strRef>
              <c:f>' 1 Benef-2010_to_2023_data_New'!$F$7</c:f>
              <c:strCache>
                <c:ptCount val="1"/>
                <c:pt idx="0">
                  <c:v> Nominal value</c:v>
                </c:pt>
              </c:strCache>
            </c:strRef>
          </c:tx>
          <c:spPr>
            <a:ln w="76200">
              <a:solidFill>
                <a:srgbClr val="13294B"/>
              </a:solidFill>
            </a:ln>
          </c:spPr>
          <c:marker>
            <c:symbol val="none"/>
          </c:marker>
          <c:cat>
            <c:numRef>
              <c:f>' 1 Benef-2010_to_2023_data_New'!$C$8:$C$167</c:f>
              <c:numCache>
                <c:formatCode>mmm\-yy</c:formatCode>
                <c:ptCount val="160"/>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42405</c:v>
                </c:pt>
                <c:pt idx="74">
                  <c:v>42435</c:v>
                </c:pt>
                <c:pt idx="75">
                  <c:v>42465</c:v>
                </c:pt>
                <c:pt idx="76">
                  <c:v>42495</c:v>
                </c:pt>
                <c:pt idx="77">
                  <c:v>42525</c:v>
                </c:pt>
                <c:pt idx="78">
                  <c:v>42555</c:v>
                </c:pt>
                <c:pt idx="79">
                  <c:v>42585</c:v>
                </c:pt>
                <c:pt idx="80">
                  <c:v>42615</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44228</c:v>
                </c:pt>
                <c:pt idx="134">
                  <c:v>44256</c:v>
                </c:pt>
                <c:pt idx="135">
                  <c:v>44287</c:v>
                </c:pt>
                <c:pt idx="136">
                  <c:v>44317</c:v>
                </c:pt>
                <c:pt idx="137">
                  <c:v>44348</c:v>
                </c:pt>
                <c:pt idx="138">
                  <c:v>44378</c:v>
                </c:pt>
                <c:pt idx="139">
                  <c:v>44409</c:v>
                </c:pt>
                <c:pt idx="140">
                  <c:v>44440</c:v>
                </c:pt>
                <c:pt idx="141">
                  <c:v>44470</c:v>
                </c:pt>
                <c:pt idx="142">
                  <c:v>44501</c:v>
                </c:pt>
                <c:pt idx="143">
                  <c:v>44531</c:v>
                </c:pt>
                <c:pt idx="144">
                  <c:v>44562</c:v>
                </c:pt>
                <c:pt idx="145">
                  <c:v>44593</c:v>
                </c:pt>
                <c:pt idx="146">
                  <c:v>44621</c:v>
                </c:pt>
                <c:pt idx="147">
                  <c:v>44652</c:v>
                </c:pt>
                <c:pt idx="148">
                  <c:v>44682</c:v>
                </c:pt>
                <c:pt idx="149">
                  <c:v>44713</c:v>
                </c:pt>
                <c:pt idx="150">
                  <c:v>44743</c:v>
                </c:pt>
                <c:pt idx="151">
                  <c:v>44774</c:v>
                </c:pt>
                <c:pt idx="152">
                  <c:v>44805</c:v>
                </c:pt>
                <c:pt idx="153">
                  <c:v>44835</c:v>
                </c:pt>
                <c:pt idx="154">
                  <c:v>44866</c:v>
                </c:pt>
                <c:pt idx="155">
                  <c:v>44896</c:v>
                </c:pt>
                <c:pt idx="156">
                  <c:v>44927</c:v>
                </c:pt>
                <c:pt idx="157">
                  <c:v>44958</c:v>
                </c:pt>
                <c:pt idx="158">
                  <c:v>44986</c:v>
                </c:pt>
                <c:pt idx="159">
                  <c:v>45017</c:v>
                </c:pt>
              </c:numCache>
            </c:numRef>
          </c:cat>
          <c:val>
            <c:numRef>
              <c:f>' 1 Benef-2010_to_2023_data_New'!$F$8:$F$167</c:f>
              <c:numCache>
                <c:formatCode>General</c:formatCode>
                <c:ptCount val="160"/>
                <c:pt idx="0">
                  <c:v>8</c:v>
                </c:pt>
                <c:pt idx="1">
                  <c:v>8</c:v>
                </c:pt>
                <c:pt idx="2">
                  <c:v>8</c:v>
                </c:pt>
                <c:pt idx="3">
                  <c:v>8</c:v>
                </c:pt>
                <c:pt idx="4">
                  <c:v>8</c:v>
                </c:pt>
                <c:pt idx="5">
                  <c:v>8</c:v>
                </c:pt>
                <c:pt idx="6">
                  <c:v>8</c:v>
                </c:pt>
                <c:pt idx="7">
                  <c:v>8</c:v>
                </c:pt>
                <c:pt idx="8">
                  <c:v>8</c:v>
                </c:pt>
                <c:pt idx="9">
                  <c:v>8</c:v>
                </c:pt>
                <c:pt idx="10">
                  <c:v>8</c:v>
                </c:pt>
                <c:pt idx="11">
                  <c:v>8</c:v>
                </c:pt>
                <c:pt idx="12">
                  <c:v>8</c:v>
                </c:pt>
                <c:pt idx="13">
                  <c:v>8</c:v>
                </c:pt>
                <c:pt idx="14">
                  <c:v>8</c:v>
                </c:pt>
                <c:pt idx="15">
                  <c:v>8</c:v>
                </c:pt>
                <c:pt idx="16">
                  <c:v>8</c:v>
                </c:pt>
                <c:pt idx="17">
                  <c:v>8</c:v>
                </c:pt>
                <c:pt idx="18">
                  <c:v>8</c:v>
                </c:pt>
                <c:pt idx="19">
                  <c:v>8</c:v>
                </c:pt>
                <c:pt idx="20">
                  <c:v>8</c:v>
                </c:pt>
                <c:pt idx="21">
                  <c:v>8</c:v>
                </c:pt>
                <c:pt idx="22">
                  <c:v>8</c:v>
                </c:pt>
                <c:pt idx="23">
                  <c:v>8</c:v>
                </c:pt>
                <c:pt idx="24">
                  <c:v>8</c:v>
                </c:pt>
                <c:pt idx="25">
                  <c:v>8</c:v>
                </c:pt>
                <c:pt idx="26">
                  <c:v>8</c:v>
                </c:pt>
                <c:pt idx="27">
                  <c:v>8</c:v>
                </c:pt>
                <c:pt idx="28">
                  <c:v>8</c:v>
                </c:pt>
                <c:pt idx="29">
                  <c:v>8</c:v>
                </c:pt>
                <c:pt idx="30">
                  <c:v>8</c:v>
                </c:pt>
                <c:pt idx="31">
                  <c:v>8</c:v>
                </c:pt>
                <c:pt idx="32">
                  <c:v>8</c:v>
                </c:pt>
                <c:pt idx="33">
                  <c:v>8</c:v>
                </c:pt>
                <c:pt idx="34">
                  <c:v>8</c:v>
                </c:pt>
                <c:pt idx="35">
                  <c:v>8</c:v>
                </c:pt>
                <c:pt idx="36">
                  <c:v>8</c:v>
                </c:pt>
                <c:pt idx="37">
                  <c:v>8</c:v>
                </c:pt>
                <c:pt idx="38">
                  <c:v>8</c:v>
                </c:pt>
                <c:pt idx="39">
                  <c:v>8</c:v>
                </c:pt>
                <c:pt idx="40">
                  <c:v>8</c:v>
                </c:pt>
                <c:pt idx="41">
                  <c:v>8</c:v>
                </c:pt>
                <c:pt idx="42">
                  <c:v>8</c:v>
                </c:pt>
                <c:pt idx="43">
                  <c:v>24</c:v>
                </c:pt>
                <c:pt idx="44">
                  <c:v>24</c:v>
                </c:pt>
                <c:pt idx="45">
                  <c:v>24</c:v>
                </c:pt>
                <c:pt idx="46">
                  <c:v>24</c:v>
                </c:pt>
                <c:pt idx="47">
                  <c:v>24</c:v>
                </c:pt>
                <c:pt idx="48">
                  <c:v>24</c:v>
                </c:pt>
                <c:pt idx="49">
                  <c:v>24</c:v>
                </c:pt>
                <c:pt idx="50">
                  <c:v>24</c:v>
                </c:pt>
                <c:pt idx="51">
                  <c:v>24</c:v>
                </c:pt>
                <c:pt idx="52">
                  <c:v>24</c:v>
                </c:pt>
                <c:pt idx="53">
                  <c:v>24</c:v>
                </c:pt>
                <c:pt idx="54">
                  <c:v>24</c:v>
                </c:pt>
                <c:pt idx="55">
                  <c:v>24</c:v>
                </c:pt>
                <c:pt idx="56">
                  <c:v>24</c:v>
                </c:pt>
                <c:pt idx="57">
                  <c:v>24</c:v>
                </c:pt>
                <c:pt idx="58">
                  <c:v>24</c:v>
                </c:pt>
                <c:pt idx="59">
                  <c:v>24</c:v>
                </c:pt>
                <c:pt idx="60">
                  <c:v>24</c:v>
                </c:pt>
                <c:pt idx="61">
                  <c:v>24</c:v>
                </c:pt>
                <c:pt idx="62">
                  <c:v>24</c:v>
                </c:pt>
                <c:pt idx="63">
                  <c:v>24</c:v>
                </c:pt>
                <c:pt idx="64">
                  <c:v>24</c:v>
                </c:pt>
                <c:pt idx="65">
                  <c:v>24</c:v>
                </c:pt>
                <c:pt idx="66">
                  <c:v>24</c:v>
                </c:pt>
                <c:pt idx="67">
                  <c:v>24</c:v>
                </c:pt>
                <c:pt idx="68">
                  <c:v>24</c:v>
                </c:pt>
                <c:pt idx="69">
                  <c:v>32</c:v>
                </c:pt>
                <c:pt idx="70">
                  <c:v>32</c:v>
                </c:pt>
                <c:pt idx="71">
                  <c:v>32</c:v>
                </c:pt>
                <c:pt idx="72">
                  <c:v>32</c:v>
                </c:pt>
                <c:pt idx="73">
                  <c:v>32</c:v>
                </c:pt>
                <c:pt idx="74">
                  <c:v>32</c:v>
                </c:pt>
                <c:pt idx="75">
                  <c:v>32</c:v>
                </c:pt>
                <c:pt idx="76">
                  <c:v>32</c:v>
                </c:pt>
                <c:pt idx="77">
                  <c:v>32</c:v>
                </c:pt>
                <c:pt idx="78">
                  <c:v>32</c:v>
                </c:pt>
                <c:pt idx="79">
                  <c:v>32</c:v>
                </c:pt>
                <c:pt idx="80">
                  <c:v>32</c:v>
                </c:pt>
                <c:pt idx="81">
                  <c:v>32</c:v>
                </c:pt>
                <c:pt idx="82">
                  <c:v>32</c:v>
                </c:pt>
                <c:pt idx="83">
                  <c:v>32</c:v>
                </c:pt>
                <c:pt idx="84">
                  <c:v>32</c:v>
                </c:pt>
                <c:pt idx="85">
                  <c:v>32</c:v>
                </c:pt>
                <c:pt idx="86">
                  <c:v>32</c:v>
                </c:pt>
                <c:pt idx="87">
                  <c:v>32</c:v>
                </c:pt>
                <c:pt idx="88">
                  <c:v>32</c:v>
                </c:pt>
                <c:pt idx="89">
                  <c:v>32</c:v>
                </c:pt>
                <c:pt idx="90">
                  <c:v>32</c:v>
                </c:pt>
                <c:pt idx="91">
                  <c:v>32</c:v>
                </c:pt>
                <c:pt idx="92">
                  <c:v>32</c:v>
                </c:pt>
                <c:pt idx="93">
                  <c:v>32</c:v>
                </c:pt>
                <c:pt idx="94">
                  <c:v>32</c:v>
                </c:pt>
                <c:pt idx="95">
                  <c:v>32</c:v>
                </c:pt>
                <c:pt idx="96">
                  <c:v>32</c:v>
                </c:pt>
                <c:pt idx="97">
                  <c:v>32</c:v>
                </c:pt>
                <c:pt idx="98">
                  <c:v>32</c:v>
                </c:pt>
                <c:pt idx="99">
                  <c:v>32</c:v>
                </c:pt>
                <c:pt idx="100">
                  <c:v>32</c:v>
                </c:pt>
                <c:pt idx="101">
                  <c:v>32</c:v>
                </c:pt>
                <c:pt idx="102">
                  <c:v>32</c:v>
                </c:pt>
                <c:pt idx="103">
                  <c:v>32</c:v>
                </c:pt>
                <c:pt idx="104">
                  <c:v>32</c:v>
                </c:pt>
                <c:pt idx="105">
                  <c:v>32</c:v>
                </c:pt>
                <c:pt idx="106">
                  <c:v>32</c:v>
                </c:pt>
                <c:pt idx="107">
                  <c:v>32</c:v>
                </c:pt>
                <c:pt idx="108">
                  <c:v>32</c:v>
                </c:pt>
                <c:pt idx="109">
                  <c:v>32</c:v>
                </c:pt>
                <c:pt idx="110">
                  <c:v>32</c:v>
                </c:pt>
                <c:pt idx="111">
                  <c:v>32</c:v>
                </c:pt>
                <c:pt idx="112">
                  <c:v>32</c:v>
                </c:pt>
                <c:pt idx="113">
                  <c:v>32</c:v>
                </c:pt>
                <c:pt idx="114">
                  <c:v>32</c:v>
                </c:pt>
                <c:pt idx="115">
                  <c:v>32</c:v>
                </c:pt>
                <c:pt idx="116">
                  <c:v>32</c:v>
                </c:pt>
                <c:pt idx="117">
                  <c:v>32</c:v>
                </c:pt>
                <c:pt idx="118">
                  <c:v>32</c:v>
                </c:pt>
                <c:pt idx="119">
                  <c:v>32</c:v>
                </c:pt>
                <c:pt idx="120">
                  <c:v>32</c:v>
                </c:pt>
                <c:pt idx="121">
                  <c:v>32</c:v>
                </c:pt>
                <c:pt idx="122">
                  <c:v>32</c:v>
                </c:pt>
                <c:pt idx="123">
                  <c:v>32</c:v>
                </c:pt>
                <c:pt idx="124">
                  <c:v>32</c:v>
                </c:pt>
                <c:pt idx="125">
                  <c:v>32</c:v>
                </c:pt>
                <c:pt idx="126">
                  <c:v>32</c:v>
                </c:pt>
                <c:pt idx="127">
                  <c:v>32</c:v>
                </c:pt>
                <c:pt idx="128">
                  <c:v>32</c:v>
                </c:pt>
                <c:pt idx="129">
                  <c:v>32</c:v>
                </c:pt>
                <c:pt idx="130">
                  <c:v>32</c:v>
                </c:pt>
                <c:pt idx="131">
                  <c:v>32</c:v>
                </c:pt>
                <c:pt idx="132">
                  <c:v>32</c:v>
                </c:pt>
                <c:pt idx="133">
                  <c:v>32</c:v>
                </c:pt>
                <c:pt idx="134">
                  <c:v>32</c:v>
                </c:pt>
                <c:pt idx="135">
                  <c:v>32</c:v>
                </c:pt>
                <c:pt idx="136">
                  <c:v>32</c:v>
                </c:pt>
                <c:pt idx="137">
                  <c:v>32</c:v>
                </c:pt>
                <c:pt idx="138">
                  <c:v>32</c:v>
                </c:pt>
                <c:pt idx="139">
                  <c:v>32</c:v>
                </c:pt>
                <c:pt idx="140">
                  <c:v>32</c:v>
                </c:pt>
                <c:pt idx="141">
                  <c:v>32</c:v>
                </c:pt>
                <c:pt idx="142">
                  <c:v>32</c:v>
                </c:pt>
                <c:pt idx="143">
                  <c:v>32</c:v>
                </c:pt>
                <c:pt idx="144">
                  <c:v>32</c:v>
                </c:pt>
                <c:pt idx="145">
                  <c:v>32</c:v>
                </c:pt>
                <c:pt idx="146">
                  <c:v>32</c:v>
                </c:pt>
                <c:pt idx="147">
                  <c:v>32</c:v>
                </c:pt>
                <c:pt idx="148">
                  <c:v>32</c:v>
                </c:pt>
                <c:pt idx="149">
                  <c:v>32</c:v>
                </c:pt>
                <c:pt idx="150">
                  <c:v>32</c:v>
                </c:pt>
                <c:pt idx="151">
                  <c:v>32</c:v>
                </c:pt>
                <c:pt idx="152">
                  <c:v>32</c:v>
                </c:pt>
                <c:pt idx="153">
                  <c:v>32</c:v>
                </c:pt>
                <c:pt idx="154">
                  <c:v>32</c:v>
                </c:pt>
                <c:pt idx="155">
                  <c:v>32</c:v>
                </c:pt>
                <c:pt idx="156">
                  <c:v>32</c:v>
                </c:pt>
                <c:pt idx="157">
                  <c:v>32</c:v>
                </c:pt>
                <c:pt idx="158">
                  <c:v>32</c:v>
                </c:pt>
                <c:pt idx="159">
                  <c:v>32</c:v>
                </c:pt>
              </c:numCache>
            </c:numRef>
          </c:val>
          <c:smooth val="0"/>
          <c:extLst>
            <c:ext xmlns:c16="http://schemas.microsoft.com/office/drawing/2014/chart" uri="{C3380CC4-5D6E-409C-BE32-E72D297353CC}">
              <c16:uniqueId val="{00000007-0005-40C2-992E-E971EBA875B0}"/>
            </c:ext>
          </c:extLst>
        </c:ser>
        <c:dLbls>
          <c:showLegendKey val="0"/>
          <c:showVal val="0"/>
          <c:showCatName val="0"/>
          <c:showSerName val="0"/>
          <c:showPercent val="0"/>
          <c:showBubbleSize val="0"/>
        </c:dLbls>
        <c:smooth val="0"/>
        <c:axId val="410436688"/>
        <c:axId val="410441000"/>
      </c:lineChart>
      <c:dateAx>
        <c:axId val="410436688"/>
        <c:scaling>
          <c:orientation val="minMax"/>
        </c:scaling>
        <c:delete val="0"/>
        <c:axPos val="b"/>
        <c:numFmt formatCode="mmm\-yy" sourceLinked="1"/>
        <c:majorTickMark val="out"/>
        <c:minorTickMark val="out"/>
        <c:tickLblPos val="nextTo"/>
        <c:spPr>
          <a:ln/>
        </c:spPr>
        <c:txPr>
          <a:bodyPr/>
          <a:lstStyle/>
          <a:p>
            <a:pPr>
              <a:defRPr sz="240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US"/>
          </a:p>
        </c:txPr>
        <c:crossAx val="410441000"/>
        <c:crosses val="autoZero"/>
        <c:auto val="1"/>
        <c:lblOffset val="100"/>
        <c:baseTimeUnit val="months"/>
        <c:majorUnit val="5"/>
        <c:majorTimeUnit val="months"/>
        <c:minorUnit val="5"/>
        <c:minorTimeUnit val="months"/>
      </c:dateAx>
      <c:valAx>
        <c:axId val="410441000"/>
        <c:scaling>
          <c:orientation val="minMax"/>
        </c:scaling>
        <c:delete val="0"/>
        <c:axPos val="l"/>
        <c:title>
          <c:tx>
            <c:rich>
              <a:bodyPr/>
              <a:lstStyle/>
              <a:p>
                <a:pPr>
                  <a:defRPr sz="2400" b="0">
                    <a:latin typeface="Calibri" panose="020F0502020204030204" pitchFamily="34" charset="0"/>
                    <a:ea typeface="Calibri" panose="020F0502020204030204" pitchFamily="34" charset="0"/>
                    <a:cs typeface="Calibri" panose="020F0502020204030204" pitchFamily="34" charset="0"/>
                  </a:defRPr>
                </a:pPr>
                <a:r>
                  <a:rPr lang="en-US" sz="2400" b="0">
                    <a:latin typeface="Calibri" panose="020F0502020204030204" pitchFamily="34" charset="0"/>
                    <a:ea typeface="Calibri" panose="020F0502020204030204" pitchFamily="34" charset="0"/>
                    <a:cs typeface="Calibri" panose="020F0502020204030204" pitchFamily="34" charset="0"/>
                  </a:rPr>
                  <a:t>GH</a:t>
                </a:r>
                <a:r>
                  <a:rPr lang="en-US" sz="2400" b="0" baseline="0">
                    <a:latin typeface="Calibri" panose="020F0502020204030204" pitchFamily="34" charset="0"/>
                    <a:ea typeface="Calibri" panose="020F0502020204030204" pitchFamily="34" charset="0"/>
                    <a:cs typeface="Calibri" panose="020F0502020204030204" pitchFamily="34" charset="0"/>
                  </a:rPr>
                  <a:t> Cedis</a:t>
                </a:r>
                <a:endParaRPr lang="en-US" sz="2400" b="0">
                  <a:latin typeface="Calibri" panose="020F0502020204030204" pitchFamily="34" charset="0"/>
                  <a:ea typeface="Calibri" panose="020F0502020204030204" pitchFamily="34" charset="0"/>
                  <a:cs typeface="Calibri" panose="020F0502020204030204" pitchFamily="34" charset="0"/>
                </a:endParaRPr>
              </a:p>
            </c:rich>
          </c:tx>
          <c:layout>
            <c:manualLayout>
              <c:xMode val="edge"/>
              <c:yMode val="edge"/>
              <c:x val="2.0148072938236943E-2"/>
              <c:y val="0.38110962594293407"/>
            </c:manualLayout>
          </c:layout>
          <c:overlay val="0"/>
        </c:title>
        <c:numFmt formatCode="0" sourceLinked="0"/>
        <c:majorTickMark val="out"/>
        <c:minorTickMark val="none"/>
        <c:tickLblPos val="nextTo"/>
        <c:txPr>
          <a:bodyPr/>
          <a:lstStyle/>
          <a:p>
            <a:pPr>
              <a:defRPr sz="220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US"/>
          </a:p>
        </c:txPr>
        <c:crossAx val="410436688"/>
        <c:crosses val="autoZero"/>
        <c:crossBetween val="midCat"/>
      </c:valAx>
    </c:plotArea>
    <c:plotVisOnly val="1"/>
    <c:dispBlanksAs val="gap"/>
    <c:showDLblsOverMax val="0"/>
  </c:chart>
  <c:externalData r:id="rId2">
    <c:autoUpdate val="0"/>
  </c:externalData>
  <c:userShapes r:id="rId3"/>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0.27175</cdr:x>
      <cdr:y>0.40716</cdr:y>
    </cdr:from>
    <cdr:to>
      <cdr:x>0.36269</cdr:x>
      <cdr:y>0.44813</cdr:y>
    </cdr:to>
    <cdr:sp macro="" textlink="">
      <cdr:nvSpPr>
        <cdr:cNvPr id="2" name="TextBox 1">
          <a:extLst xmlns:a="http://schemas.openxmlformats.org/drawingml/2006/main">
            <a:ext uri="{FF2B5EF4-FFF2-40B4-BE49-F238E27FC236}">
              <a16:creationId xmlns:a16="http://schemas.microsoft.com/office/drawing/2014/main" id="{CCFDE34A-E716-D57F-AFE2-BE2FEDACA3BB}"/>
            </a:ext>
          </a:extLst>
        </cdr:cNvPr>
        <cdr:cNvSpPr txBox="1"/>
      </cdr:nvSpPr>
      <cdr:spPr>
        <a:xfrm xmlns:a="http://schemas.openxmlformats.org/drawingml/2006/main">
          <a:off x="4033558" y="3482663"/>
          <a:ext cx="1349789" cy="350436"/>
        </a:xfrm>
        <a:prstGeom xmlns:a="http://schemas.openxmlformats.org/drawingml/2006/main" prst="rect">
          <a:avLst/>
        </a:prstGeom>
        <a:noFill xmlns:a="http://schemas.openxmlformats.org/drawingml/2006/main"/>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1" baseline="0" dirty="0">
              <a:latin typeface="Calibri" panose="020F0502020204030204" pitchFamily="34" charset="0"/>
              <a:ea typeface="Calibri" panose="020F0502020204030204" pitchFamily="34" charset="0"/>
              <a:cs typeface="Calibri" panose="020F0502020204030204" pitchFamily="34" charset="0"/>
            </a:rPr>
            <a:t> MK 3,700</a:t>
          </a:r>
          <a:endParaRPr lang="en-US" sz="2400" b="1" dirty="0">
            <a:latin typeface="Calibri" panose="020F0502020204030204" pitchFamily="34" charset="0"/>
            <a:ea typeface="Calibri" panose="020F0502020204030204" pitchFamily="34" charset="0"/>
            <a:cs typeface="Calibri" panose="020F0502020204030204" pitchFamily="34" charset="0"/>
          </a:endParaRPr>
        </a:p>
      </cdr:txBody>
    </cdr:sp>
  </cdr:relSizeAnchor>
  <cdr:relSizeAnchor xmlns:cdr="http://schemas.openxmlformats.org/drawingml/2006/chartDrawing">
    <cdr:from>
      <cdr:x>0.1093</cdr:x>
      <cdr:y>0.46711</cdr:y>
    </cdr:from>
    <cdr:to>
      <cdr:x>0.28031</cdr:x>
      <cdr:y>0.52693</cdr:y>
    </cdr:to>
    <cdr:sp macro="" textlink="">
      <cdr:nvSpPr>
        <cdr:cNvPr id="3" name="TextBox 1">
          <a:extLst xmlns:a="http://schemas.openxmlformats.org/drawingml/2006/main">
            <a:ext uri="{FF2B5EF4-FFF2-40B4-BE49-F238E27FC236}">
              <a16:creationId xmlns:a16="http://schemas.microsoft.com/office/drawing/2014/main" id="{8F4B6639-2B54-F861-FD03-1F97FC50469B}"/>
            </a:ext>
          </a:extLst>
        </cdr:cNvPr>
        <cdr:cNvSpPr txBox="1"/>
      </cdr:nvSpPr>
      <cdr:spPr>
        <a:xfrm xmlns:a="http://schemas.openxmlformats.org/drawingml/2006/main">
          <a:off x="1622236" y="3995448"/>
          <a:ext cx="2538240" cy="51167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lnSpc>
              <a:spcPct val="90000"/>
            </a:lnSpc>
          </a:pPr>
          <a:r>
            <a:rPr lang="en-US" sz="2400" b="1" baseline="0" dirty="0">
              <a:latin typeface="Calibri" panose="020F0502020204030204" pitchFamily="34" charset="0"/>
              <a:ea typeface="Calibri" panose="020F0502020204030204" pitchFamily="34" charset="0"/>
              <a:cs typeface="Calibri" panose="020F0502020204030204" pitchFamily="34" charset="0"/>
            </a:rPr>
            <a:t> Nominal: </a:t>
          </a:r>
          <a:br>
            <a:rPr lang="en-US" sz="2400" b="1" baseline="0" dirty="0">
              <a:latin typeface="Calibri" panose="020F0502020204030204" pitchFamily="34" charset="0"/>
              <a:ea typeface="Calibri" panose="020F0502020204030204" pitchFamily="34" charset="0"/>
              <a:cs typeface="Calibri" panose="020F0502020204030204" pitchFamily="34" charset="0"/>
            </a:rPr>
          </a:br>
          <a:r>
            <a:rPr lang="en-US" sz="2400" b="1" baseline="0" dirty="0">
              <a:latin typeface="Calibri" panose="020F0502020204030204" pitchFamily="34" charset="0"/>
              <a:ea typeface="Calibri" panose="020F0502020204030204" pitchFamily="34" charset="0"/>
              <a:cs typeface="Calibri" panose="020F0502020204030204" pitchFamily="34" charset="0"/>
            </a:rPr>
            <a:t>MK 2,400</a:t>
          </a:r>
          <a:endParaRPr lang="en-US" sz="2400" b="1" dirty="0">
            <a:latin typeface="Calibri" panose="020F0502020204030204" pitchFamily="34" charset="0"/>
            <a:ea typeface="Calibri" panose="020F0502020204030204" pitchFamily="34" charset="0"/>
            <a:cs typeface="Calibri" panose="020F0502020204030204" pitchFamily="34" charset="0"/>
          </a:endParaRPr>
        </a:p>
      </cdr:txBody>
    </cdr:sp>
  </cdr:relSizeAnchor>
  <cdr:relSizeAnchor xmlns:cdr="http://schemas.openxmlformats.org/drawingml/2006/chartDrawing">
    <cdr:from>
      <cdr:x>0.82999</cdr:x>
      <cdr:y>0.08622</cdr:y>
    </cdr:from>
    <cdr:to>
      <cdr:x>0.92094</cdr:x>
      <cdr:y>0.14604</cdr:y>
    </cdr:to>
    <cdr:sp macro="" textlink="">
      <cdr:nvSpPr>
        <cdr:cNvPr id="4" name="TextBox 1">
          <a:extLst xmlns:a="http://schemas.openxmlformats.org/drawingml/2006/main">
            <a:ext uri="{FF2B5EF4-FFF2-40B4-BE49-F238E27FC236}">
              <a16:creationId xmlns:a16="http://schemas.microsoft.com/office/drawing/2014/main" id="{554D5521-1AED-C7B3-4308-720EC772A824}"/>
            </a:ext>
          </a:extLst>
        </cdr:cNvPr>
        <cdr:cNvSpPr txBox="1"/>
      </cdr:nvSpPr>
      <cdr:spPr>
        <a:xfrm xmlns:a="http://schemas.openxmlformats.org/drawingml/2006/main">
          <a:off x="12319308" y="737510"/>
          <a:ext cx="1349938" cy="51167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1" baseline="0" dirty="0">
              <a:latin typeface="Calibri" panose="020F0502020204030204" pitchFamily="34" charset="0"/>
              <a:ea typeface="Calibri" panose="020F0502020204030204" pitchFamily="34" charset="0"/>
              <a:cs typeface="Calibri" panose="020F0502020204030204" pitchFamily="34" charset="0"/>
            </a:rPr>
            <a:t> MK 8,000</a:t>
          </a:r>
          <a:endParaRPr lang="en-US" sz="2400" b="1" dirty="0">
            <a:latin typeface="Calibri" panose="020F0502020204030204" pitchFamily="34" charset="0"/>
            <a:ea typeface="Calibri" panose="020F0502020204030204" pitchFamily="34" charset="0"/>
            <a:cs typeface="Calibri" panose="020F0502020204030204" pitchFamily="34" charset="0"/>
          </a:endParaRPr>
        </a:p>
      </cdr:txBody>
    </cdr:sp>
  </cdr:relSizeAnchor>
  <cdr:relSizeAnchor xmlns:cdr="http://schemas.openxmlformats.org/drawingml/2006/chartDrawing">
    <cdr:from>
      <cdr:x>0.52174</cdr:x>
      <cdr:y>0.26678</cdr:y>
    </cdr:from>
    <cdr:to>
      <cdr:x>0.61268</cdr:x>
      <cdr:y>0.30669</cdr:y>
    </cdr:to>
    <cdr:sp macro="" textlink="">
      <cdr:nvSpPr>
        <cdr:cNvPr id="5" name="TextBox 1">
          <a:extLst xmlns:a="http://schemas.openxmlformats.org/drawingml/2006/main">
            <a:ext uri="{FF2B5EF4-FFF2-40B4-BE49-F238E27FC236}">
              <a16:creationId xmlns:a16="http://schemas.microsoft.com/office/drawing/2014/main" id="{BE013411-FC4C-0C0B-A871-8E6140440835}"/>
            </a:ext>
          </a:extLst>
        </cdr:cNvPr>
        <cdr:cNvSpPr txBox="1"/>
      </cdr:nvSpPr>
      <cdr:spPr>
        <a:xfrm xmlns:a="http://schemas.openxmlformats.org/drawingml/2006/main">
          <a:off x="7744046" y="2281861"/>
          <a:ext cx="1349790" cy="341370"/>
        </a:xfrm>
        <a:prstGeom xmlns:a="http://schemas.openxmlformats.org/drawingml/2006/main" prst="rect">
          <a:avLst/>
        </a:prstGeom>
        <a:noFill xmlns:a="http://schemas.openxmlformats.org/drawingml/2006/main"/>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1" baseline="0" dirty="0">
              <a:latin typeface="Calibri" panose="020F0502020204030204" pitchFamily="34" charset="0"/>
              <a:ea typeface="Calibri" panose="020F0502020204030204" pitchFamily="34" charset="0"/>
              <a:cs typeface="Calibri" panose="020F0502020204030204" pitchFamily="34" charset="0"/>
            </a:rPr>
            <a:t> MK 5,600</a:t>
          </a:r>
          <a:endParaRPr lang="en-US" sz="2400" b="1" dirty="0">
            <a:latin typeface="Calibri" panose="020F0502020204030204" pitchFamily="34" charset="0"/>
            <a:ea typeface="Calibri" panose="020F0502020204030204" pitchFamily="34" charset="0"/>
            <a:cs typeface="Calibri" panose="020F0502020204030204" pitchFamily="34" charset="0"/>
          </a:endParaRPr>
        </a:p>
      </cdr:txBody>
    </cdr:sp>
  </cdr:relSizeAnchor>
  <cdr:relSizeAnchor xmlns:cdr="http://schemas.openxmlformats.org/drawingml/2006/chartDrawing">
    <cdr:from>
      <cdr:x>0.16984</cdr:x>
      <cdr:y>0.60278</cdr:y>
    </cdr:from>
    <cdr:to>
      <cdr:x>0.23784</cdr:x>
      <cdr:y>0.65781</cdr:y>
    </cdr:to>
    <cdr:sp macro="" textlink="">
      <cdr:nvSpPr>
        <cdr:cNvPr id="7" name="TextBox 1">
          <a:extLst xmlns:a="http://schemas.openxmlformats.org/drawingml/2006/main">
            <a:ext uri="{FF2B5EF4-FFF2-40B4-BE49-F238E27FC236}">
              <a16:creationId xmlns:a16="http://schemas.microsoft.com/office/drawing/2014/main" id="{FC586742-1722-F317-9427-0E2D69A32206}"/>
            </a:ext>
          </a:extLst>
        </cdr:cNvPr>
        <cdr:cNvSpPr txBox="1"/>
      </cdr:nvSpPr>
      <cdr:spPr>
        <a:xfrm xmlns:a="http://schemas.openxmlformats.org/drawingml/2006/main">
          <a:off x="2520817" y="5155873"/>
          <a:ext cx="1009365" cy="470678"/>
        </a:xfrm>
        <a:prstGeom xmlns:a="http://schemas.openxmlformats.org/drawingml/2006/main" prst="rect">
          <a:avLst/>
        </a:prstGeom>
        <a:noFill xmlns:a="http://schemas.openxmlformats.org/drawingml/2006/main"/>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0" baseline="0" dirty="0">
              <a:latin typeface="Calibri" panose="020F0502020204030204" pitchFamily="34" charset="0"/>
              <a:ea typeface="Calibri" panose="020F0502020204030204" pitchFamily="34" charset="0"/>
              <a:cs typeface="Calibri" panose="020F0502020204030204" pitchFamily="34" charset="0"/>
            </a:rPr>
            <a:t> </a:t>
          </a:r>
          <a:r>
            <a:rPr lang="en-US" sz="2400" b="1" baseline="0" dirty="0">
              <a:latin typeface="Calibri" panose="020F0502020204030204" pitchFamily="34" charset="0"/>
              <a:ea typeface="Calibri" panose="020F0502020204030204" pitchFamily="34" charset="0"/>
              <a:cs typeface="Calibri" panose="020F0502020204030204" pitchFamily="34" charset="0"/>
            </a:rPr>
            <a:t>Real</a:t>
          </a:r>
          <a:endParaRPr lang="en-US" sz="2400" b="1" dirty="0">
            <a:latin typeface="Calibri" panose="020F0502020204030204" pitchFamily="34" charset="0"/>
            <a:ea typeface="Calibri" panose="020F0502020204030204" pitchFamily="34" charset="0"/>
            <a:cs typeface="Calibri" panose="020F050202020403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0.06031</cdr:x>
      <cdr:y>0.63245</cdr:y>
    </cdr:from>
    <cdr:to>
      <cdr:x>0.23075</cdr:x>
      <cdr:y>0.83688</cdr:y>
    </cdr:to>
    <cdr:sp macro="" textlink="">
      <cdr:nvSpPr>
        <cdr:cNvPr id="2" name="TextBox 1">
          <a:extLst xmlns:a="http://schemas.openxmlformats.org/drawingml/2006/main">
            <a:ext uri="{FF2B5EF4-FFF2-40B4-BE49-F238E27FC236}">
              <a16:creationId xmlns:a16="http://schemas.microsoft.com/office/drawing/2014/main" id="{F7E6D7F3-C76D-402C-829F-A47FA7E60137}"/>
            </a:ext>
          </a:extLst>
        </cdr:cNvPr>
        <cdr:cNvSpPr txBox="1"/>
      </cdr:nvSpPr>
      <cdr:spPr>
        <a:xfrm xmlns:a="http://schemas.openxmlformats.org/drawingml/2006/main">
          <a:off x="481965" y="2828926"/>
          <a:ext cx="1362075"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0.12802</cdr:x>
      <cdr:y>0.57086</cdr:y>
    </cdr:from>
    <cdr:to>
      <cdr:x>0.3066</cdr:x>
      <cdr:y>0.64122</cdr:y>
    </cdr:to>
    <cdr:sp macro="" textlink="">
      <cdr:nvSpPr>
        <cdr:cNvPr id="3" name="TextBox 2">
          <a:extLst xmlns:a="http://schemas.openxmlformats.org/drawingml/2006/main">
            <a:ext uri="{FF2B5EF4-FFF2-40B4-BE49-F238E27FC236}">
              <a16:creationId xmlns:a16="http://schemas.microsoft.com/office/drawing/2014/main" id="{7A2A5DE0-F8CA-438D-83B2-ACBF5FEE133A}"/>
            </a:ext>
          </a:extLst>
        </cdr:cNvPr>
        <cdr:cNvSpPr txBox="1"/>
      </cdr:nvSpPr>
      <cdr:spPr>
        <a:xfrm xmlns:a="http://schemas.openxmlformats.org/drawingml/2006/main">
          <a:off x="1868615" y="4337437"/>
          <a:ext cx="2606573" cy="53462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400" b="1" dirty="0">
              <a:latin typeface="Calibri" panose="020F0502020204030204" pitchFamily="34" charset="0"/>
              <a:ea typeface="Calibri" panose="020F0502020204030204" pitchFamily="34" charset="0"/>
              <a:cs typeface="Calibri" panose="020F0502020204030204" pitchFamily="34" charset="0"/>
            </a:rPr>
            <a:t>Nominal: </a:t>
          </a:r>
          <a:r>
            <a:rPr lang="en-US" sz="2400" b="1" dirty="0" err="1">
              <a:latin typeface="Calibri" panose="020F0502020204030204" pitchFamily="34" charset="0"/>
              <a:ea typeface="Calibri" panose="020F0502020204030204" pitchFamily="34" charset="0"/>
              <a:cs typeface="Calibri" panose="020F0502020204030204" pitchFamily="34" charset="0"/>
            </a:rPr>
            <a:t>GHc</a:t>
          </a:r>
          <a:r>
            <a:rPr lang="en-US" sz="2400" b="1" dirty="0">
              <a:latin typeface="Calibri" panose="020F0502020204030204" pitchFamily="34" charset="0"/>
              <a:ea typeface="Calibri" panose="020F0502020204030204" pitchFamily="34" charset="0"/>
              <a:cs typeface="Calibri" panose="020F0502020204030204" pitchFamily="34" charset="0"/>
            </a:rPr>
            <a:t> 8</a:t>
          </a:r>
        </a:p>
      </cdr:txBody>
    </cdr:sp>
  </cdr:relSizeAnchor>
  <cdr:relSizeAnchor xmlns:cdr="http://schemas.openxmlformats.org/drawingml/2006/chartDrawing">
    <cdr:from>
      <cdr:x>0.36181</cdr:x>
      <cdr:y>0.27501</cdr:y>
    </cdr:from>
    <cdr:to>
      <cdr:x>0.45511</cdr:x>
      <cdr:y>0.31467</cdr:y>
    </cdr:to>
    <cdr:sp macro="" textlink="">
      <cdr:nvSpPr>
        <cdr:cNvPr id="4" name="TextBox 1">
          <a:extLst xmlns:a="http://schemas.openxmlformats.org/drawingml/2006/main">
            <a:ext uri="{FF2B5EF4-FFF2-40B4-BE49-F238E27FC236}">
              <a16:creationId xmlns:a16="http://schemas.microsoft.com/office/drawing/2014/main" id="{0E2680C7-3F0C-4E05-8E3E-09A80F780C4D}"/>
            </a:ext>
          </a:extLst>
        </cdr:cNvPr>
        <cdr:cNvSpPr txBox="1"/>
      </cdr:nvSpPr>
      <cdr:spPr>
        <a:xfrm xmlns:a="http://schemas.openxmlformats.org/drawingml/2006/main">
          <a:off x="5281107" y="2089577"/>
          <a:ext cx="1361824" cy="301340"/>
        </a:xfrm>
        <a:prstGeom xmlns:a="http://schemas.openxmlformats.org/drawingml/2006/main" prst="rect">
          <a:avLst/>
        </a:prstGeom>
        <a:noFill xmlns:a="http://schemas.openxmlformats.org/drawingml/2006/main"/>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1" baseline="0" dirty="0">
              <a:latin typeface="Calibri" panose="020F0502020204030204" pitchFamily="34" charset="0"/>
              <a:ea typeface="Calibri" panose="020F0502020204030204" pitchFamily="34" charset="0"/>
              <a:cs typeface="Calibri" panose="020F0502020204030204" pitchFamily="34" charset="0"/>
            </a:rPr>
            <a:t> </a:t>
          </a:r>
          <a:r>
            <a:rPr lang="en-US" sz="2400" b="1" dirty="0" err="1">
              <a:latin typeface="Calibri" panose="020F0502020204030204" pitchFamily="34" charset="0"/>
              <a:ea typeface="Calibri" panose="020F0502020204030204" pitchFamily="34" charset="0"/>
              <a:cs typeface="Calibri" panose="020F0502020204030204" pitchFamily="34" charset="0"/>
            </a:rPr>
            <a:t>GHc</a:t>
          </a:r>
          <a:r>
            <a:rPr lang="en-US" sz="2400" b="1" dirty="0">
              <a:latin typeface="Calibri" panose="020F0502020204030204" pitchFamily="34" charset="0"/>
              <a:ea typeface="Calibri" panose="020F0502020204030204" pitchFamily="34" charset="0"/>
              <a:cs typeface="Calibri" panose="020F0502020204030204" pitchFamily="34" charset="0"/>
            </a:rPr>
            <a:t> 24</a:t>
          </a:r>
        </a:p>
      </cdr:txBody>
    </cdr:sp>
  </cdr:relSizeAnchor>
  <cdr:relSizeAnchor xmlns:cdr="http://schemas.openxmlformats.org/drawingml/2006/chartDrawing">
    <cdr:from>
      <cdr:x>0.61543</cdr:x>
      <cdr:y>0.1241</cdr:y>
    </cdr:from>
    <cdr:to>
      <cdr:x>0.7111</cdr:x>
      <cdr:y>0.15354</cdr:y>
    </cdr:to>
    <cdr:sp macro="" textlink="">
      <cdr:nvSpPr>
        <cdr:cNvPr id="5" name="TextBox 1">
          <a:extLst xmlns:a="http://schemas.openxmlformats.org/drawingml/2006/main">
            <a:ext uri="{FF2B5EF4-FFF2-40B4-BE49-F238E27FC236}">
              <a16:creationId xmlns:a16="http://schemas.microsoft.com/office/drawing/2014/main" id="{1216824A-BB60-4103-BF14-EAC89018D498}"/>
            </a:ext>
          </a:extLst>
        </cdr:cNvPr>
        <cdr:cNvSpPr txBox="1"/>
      </cdr:nvSpPr>
      <cdr:spPr>
        <a:xfrm xmlns:a="http://schemas.openxmlformats.org/drawingml/2006/main">
          <a:off x="8982930" y="942910"/>
          <a:ext cx="1396417" cy="223688"/>
        </a:xfrm>
        <a:prstGeom xmlns:a="http://schemas.openxmlformats.org/drawingml/2006/main" prst="rect">
          <a:avLst/>
        </a:prstGeom>
      </cdr:spPr>
      <cdr:txBody>
        <a:bodyPr xmlns:a="http://schemas.openxmlformats.org/drawingml/2006/main" wrap="none" t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1" dirty="0" err="1">
              <a:latin typeface="Calibri" panose="020F0502020204030204" pitchFamily="34" charset="0"/>
              <a:ea typeface="Calibri" panose="020F0502020204030204" pitchFamily="34" charset="0"/>
              <a:cs typeface="Calibri" panose="020F0502020204030204" pitchFamily="34" charset="0"/>
            </a:rPr>
            <a:t>GHc</a:t>
          </a:r>
          <a:r>
            <a:rPr lang="en-US" sz="2400" b="1" dirty="0">
              <a:latin typeface="Calibri" panose="020F0502020204030204" pitchFamily="34" charset="0"/>
              <a:ea typeface="Calibri" panose="020F0502020204030204" pitchFamily="34" charset="0"/>
              <a:cs typeface="Calibri" panose="020F0502020204030204" pitchFamily="34" charset="0"/>
            </a:rPr>
            <a:t> 32</a:t>
          </a:r>
        </a:p>
      </cdr:txBody>
    </cdr:sp>
  </cdr:relSizeAnchor>
  <cdr:relSizeAnchor xmlns:cdr="http://schemas.openxmlformats.org/drawingml/2006/chartDrawing">
    <cdr:from>
      <cdr:x>0.21317</cdr:x>
      <cdr:y>0.66337</cdr:y>
    </cdr:from>
    <cdr:to>
      <cdr:x>0.27194</cdr:x>
      <cdr:y>0.71679</cdr:y>
    </cdr:to>
    <cdr:sp macro="" textlink="">
      <cdr:nvSpPr>
        <cdr:cNvPr id="6" name="TextBox 1">
          <a:extLst xmlns:a="http://schemas.openxmlformats.org/drawingml/2006/main">
            <a:ext uri="{FF2B5EF4-FFF2-40B4-BE49-F238E27FC236}">
              <a16:creationId xmlns:a16="http://schemas.microsoft.com/office/drawing/2014/main" id="{9A739D23-E984-3808-2F93-461FCD68996A}"/>
            </a:ext>
          </a:extLst>
        </cdr:cNvPr>
        <cdr:cNvSpPr txBox="1"/>
      </cdr:nvSpPr>
      <cdr:spPr>
        <a:xfrm xmlns:a="http://schemas.openxmlformats.org/drawingml/2006/main">
          <a:off x="3111497" y="5040372"/>
          <a:ext cx="857817" cy="40589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1" dirty="0">
              <a:latin typeface="Calibri" panose="020F0502020204030204" pitchFamily="34" charset="0"/>
              <a:ea typeface="Calibri" panose="020F0502020204030204" pitchFamily="34" charset="0"/>
              <a:cs typeface="Calibri" panose="020F0502020204030204" pitchFamily="34" charset="0"/>
            </a:rPr>
            <a:t>Real</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4"/>
            <a:ext cx="21954173" cy="1579166"/>
          </a:xfrm>
          <a:prstGeom prst="rect">
            <a:avLst/>
          </a:prstGeom>
        </p:spPr>
        <p:txBody>
          <a:bodyPr vert="horz" lIns="469752" tIns="234878" rIns="469752" bIns="234878" rtlCol="0"/>
          <a:lstStyle>
            <a:lvl1pPr algn="l">
              <a:defRPr sz="5800"/>
            </a:lvl1pPr>
          </a:lstStyle>
          <a:p>
            <a:endParaRPr lang="en-US" dirty="0"/>
          </a:p>
        </p:txBody>
      </p:sp>
      <p:sp>
        <p:nvSpPr>
          <p:cNvPr id="3" name="Date Placeholder 2"/>
          <p:cNvSpPr>
            <a:spLocks noGrp="1"/>
          </p:cNvSpPr>
          <p:nvPr>
            <p:ph type="dt" sz="quarter" idx="1"/>
          </p:nvPr>
        </p:nvSpPr>
        <p:spPr>
          <a:xfrm>
            <a:off x="28697583" y="4"/>
            <a:ext cx="21954173" cy="1579166"/>
          </a:xfrm>
          <a:prstGeom prst="rect">
            <a:avLst/>
          </a:prstGeom>
        </p:spPr>
        <p:txBody>
          <a:bodyPr vert="horz" lIns="469752" tIns="234878" rIns="469752" bIns="234878" rtlCol="0"/>
          <a:lstStyle>
            <a:lvl1pPr algn="r">
              <a:defRPr sz="5800"/>
            </a:lvl1pPr>
          </a:lstStyle>
          <a:p>
            <a:fld id="{8F5794F3-5EDB-B048-965B-D82E0C45E4D7}" type="datetimeFigureOut">
              <a:rPr lang="en-US" smtClean="0"/>
              <a:pPr/>
              <a:t>6/14/2023</a:t>
            </a:fld>
            <a:endParaRPr lang="en-US" dirty="0"/>
          </a:p>
        </p:txBody>
      </p:sp>
      <p:sp>
        <p:nvSpPr>
          <p:cNvPr id="4" name="Footer Placeholder 3"/>
          <p:cNvSpPr>
            <a:spLocks noGrp="1"/>
          </p:cNvSpPr>
          <p:nvPr>
            <p:ph type="ftr" sz="quarter" idx="2"/>
          </p:nvPr>
        </p:nvSpPr>
        <p:spPr>
          <a:xfrm>
            <a:off x="5" y="29998673"/>
            <a:ext cx="21954173" cy="1579166"/>
          </a:xfrm>
          <a:prstGeom prst="rect">
            <a:avLst/>
          </a:prstGeom>
        </p:spPr>
        <p:txBody>
          <a:bodyPr vert="horz" lIns="469752" tIns="234878" rIns="469752" bIns="234878" rtlCol="0" anchor="b"/>
          <a:lstStyle>
            <a:lvl1pPr algn="l">
              <a:defRPr sz="5800"/>
            </a:lvl1pPr>
          </a:lstStyle>
          <a:p>
            <a:endParaRPr lang="en-US" dirty="0"/>
          </a:p>
        </p:txBody>
      </p:sp>
      <p:sp>
        <p:nvSpPr>
          <p:cNvPr id="5" name="Slide Number Placeholder 4"/>
          <p:cNvSpPr>
            <a:spLocks noGrp="1"/>
          </p:cNvSpPr>
          <p:nvPr>
            <p:ph type="sldNum" sz="quarter" idx="3"/>
          </p:nvPr>
        </p:nvSpPr>
        <p:spPr>
          <a:xfrm>
            <a:off x="28697583" y="29998673"/>
            <a:ext cx="21954173" cy="1579166"/>
          </a:xfrm>
          <a:prstGeom prst="rect">
            <a:avLst/>
          </a:prstGeom>
        </p:spPr>
        <p:txBody>
          <a:bodyPr vert="horz" lIns="469752" tIns="234878" rIns="469752" bIns="234878" rtlCol="0" anchor="b"/>
          <a:lstStyle>
            <a:lvl1pPr algn="r">
              <a:defRPr sz="5800"/>
            </a:lvl1pPr>
          </a:lstStyle>
          <a:p>
            <a:fld id="{71198DED-9713-BA49-B958-19DC7B9983AF}" type="slidenum">
              <a:rPr lang="en-US" smtClean="0"/>
              <a:pPr/>
              <a:t>‹#›</a:t>
            </a:fld>
            <a:endParaRPr lang="en-US" dirty="0"/>
          </a:p>
        </p:txBody>
      </p:sp>
    </p:spTree>
    <p:extLst>
      <p:ext uri="{BB962C8B-B14F-4D97-AF65-F5344CB8AC3E}">
        <p14:creationId xmlns:p14="http://schemas.microsoft.com/office/powerpoint/2010/main" val="3894422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4"/>
            <a:ext cx="21954173" cy="1579166"/>
          </a:xfrm>
          <a:prstGeom prst="rect">
            <a:avLst/>
          </a:prstGeom>
        </p:spPr>
        <p:txBody>
          <a:bodyPr vert="horz" lIns="469752" tIns="234878" rIns="469752" bIns="234878" rtlCol="0"/>
          <a:lstStyle>
            <a:lvl1pPr algn="l">
              <a:defRPr sz="5800"/>
            </a:lvl1pPr>
          </a:lstStyle>
          <a:p>
            <a:endParaRPr lang="en-US" dirty="0"/>
          </a:p>
        </p:txBody>
      </p:sp>
      <p:sp>
        <p:nvSpPr>
          <p:cNvPr id="3" name="Date Placeholder 2"/>
          <p:cNvSpPr>
            <a:spLocks noGrp="1"/>
          </p:cNvSpPr>
          <p:nvPr>
            <p:ph type="dt" idx="1"/>
          </p:nvPr>
        </p:nvSpPr>
        <p:spPr>
          <a:xfrm>
            <a:off x="28697583" y="4"/>
            <a:ext cx="21954173" cy="1579166"/>
          </a:xfrm>
          <a:prstGeom prst="rect">
            <a:avLst/>
          </a:prstGeom>
        </p:spPr>
        <p:txBody>
          <a:bodyPr vert="horz" lIns="469752" tIns="234878" rIns="469752" bIns="234878" rtlCol="0"/>
          <a:lstStyle>
            <a:lvl1pPr algn="r">
              <a:defRPr sz="5800"/>
            </a:lvl1pPr>
          </a:lstStyle>
          <a:p>
            <a:fld id="{02A7A8D7-B360-B247-BB81-E552E8C1861D}" type="datetimeFigureOut">
              <a:rPr lang="en-US" smtClean="0"/>
              <a:pPr/>
              <a:t>6/14/2023</a:t>
            </a:fld>
            <a:endParaRPr lang="en-US" dirty="0"/>
          </a:p>
        </p:txBody>
      </p:sp>
      <p:sp>
        <p:nvSpPr>
          <p:cNvPr id="4" name="Slide Image Placeholder 3"/>
          <p:cNvSpPr>
            <a:spLocks noGrp="1" noRot="1" noChangeAspect="1"/>
          </p:cNvSpPr>
          <p:nvPr>
            <p:ph type="sldImg" idx="2"/>
          </p:nvPr>
        </p:nvSpPr>
        <p:spPr>
          <a:xfrm>
            <a:off x="18564225" y="2371725"/>
            <a:ext cx="13535025" cy="11842750"/>
          </a:xfrm>
          <a:prstGeom prst="rect">
            <a:avLst/>
          </a:prstGeom>
          <a:noFill/>
          <a:ln w="12700">
            <a:solidFill>
              <a:prstClr val="black"/>
            </a:solidFill>
          </a:ln>
        </p:spPr>
        <p:txBody>
          <a:bodyPr vert="horz" lIns="469752" tIns="234878" rIns="469752" bIns="234878" rtlCol="0" anchor="ctr"/>
          <a:lstStyle/>
          <a:p>
            <a:endParaRPr lang="en-US" dirty="0"/>
          </a:p>
        </p:txBody>
      </p:sp>
      <p:sp>
        <p:nvSpPr>
          <p:cNvPr id="5" name="Notes Placeholder 4"/>
          <p:cNvSpPr>
            <a:spLocks noGrp="1"/>
          </p:cNvSpPr>
          <p:nvPr>
            <p:ph type="body" sz="quarter" idx="3"/>
          </p:nvPr>
        </p:nvSpPr>
        <p:spPr>
          <a:xfrm>
            <a:off x="5066348" y="15002080"/>
            <a:ext cx="40530780" cy="14212495"/>
          </a:xfrm>
          <a:prstGeom prst="rect">
            <a:avLst/>
          </a:prstGeom>
        </p:spPr>
        <p:txBody>
          <a:bodyPr vert="horz" lIns="469752" tIns="234878" rIns="469752" bIns="23487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5" y="29998673"/>
            <a:ext cx="21954173" cy="1579166"/>
          </a:xfrm>
          <a:prstGeom prst="rect">
            <a:avLst/>
          </a:prstGeom>
        </p:spPr>
        <p:txBody>
          <a:bodyPr vert="horz" lIns="469752" tIns="234878" rIns="469752" bIns="234878" rtlCol="0" anchor="b"/>
          <a:lstStyle>
            <a:lvl1pPr algn="l">
              <a:defRPr sz="5800"/>
            </a:lvl1pPr>
          </a:lstStyle>
          <a:p>
            <a:endParaRPr lang="en-US" dirty="0"/>
          </a:p>
        </p:txBody>
      </p:sp>
      <p:sp>
        <p:nvSpPr>
          <p:cNvPr id="7" name="Slide Number Placeholder 6"/>
          <p:cNvSpPr>
            <a:spLocks noGrp="1"/>
          </p:cNvSpPr>
          <p:nvPr>
            <p:ph type="sldNum" sz="quarter" idx="5"/>
          </p:nvPr>
        </p:nvSpPr>
        <p:spPr>
          <a:xfrm>
            <a:off x="28697583" y="29998673"/>
            <a:ext cx="21954173" cy="1579166"/>
          </a:xfrm>
          <a:prstGeom prst="rect">
            <a:avLst/>
          </a:prstGeom>
        </p:spPr>
        <p:txBody>
          <a:bodyPr vert="horz" lIns="469752" tIns="234878" rIns="469752" bIns="234878" rtlCol="0" anchor="b"/>
          <a:lstStyle>
            <a:lvl1pPr algn="r">
              <a:defRPr sz="5800"/>
            </a:lvl1pPr>
          </a:lstStyle>
          <a:p>
            <a:fld id="{FD92192C-2113-E443-97EA-A0152372E512}" type="slidenum">
              <a:rPr lang="en-US" smtClean="0"/>
              <a:pPr/>
              <a:t>‹#›</a:t>
            </a:fld>
            <a:endParaRPr lang="en-US" dirty="0"/>
          </a:p>
        </p:txBody>
      </p:sp>
    </p:spTree>
    <p:extLst>
      <p:ext uri="{BB962C8B-B14F-4D97-AF65-F5344CB8AC3E}">
        <p14:creationId xmlns:p14="http://schemas.microsoft.com/office/powerpoint/2010/main" val="1257363955"/>
      </p:ext>
    </p:extLst>
  </p:cSld>
  <p:clrMap bg1="lt1" tx1="dk1" bg2="lt2" tx2="dk2" accent1="accent1" accent2="accent2" accent3="accent3" accent4="accent4" accent5="accent5" accent6="accent6" hlink="hlink" folHlink="folHlink"/>
  <p:notesStyle>
    <a:lvl1pPr marL="0" algn="l" defTabSz="2375704" rtl="0" eaLnBrk="1" latinLnBrk="0" hangingPunct="1">
      <a:defRPr sz="6223" kern="1200">
        <a:solidFill>
          <a:schemeClr val="tx1"/>
        </a:solidFill>
        <a:latin typeface="+mn-lt"/>
        <a:ea typeface="+mn-ea"/>
        <a:cs typeface="+mn-cs"/>
      </a:defRPr>
    </a:lvl1pPr>
    <a:lvl2pPr marL="2375704" algn="l" defTabSz="2375704" rtl="0" eaLnBrk="1" latinLnBrk="0" hangingPunct="1">
      <a:defRPr sz="6223" kern="1200">
        <a:solidFill>
          <a:schemeClr val="tx1"/>
        </a:solidFill>
        <a:latin typeface="+mn-lt"/>
        <a:ea typeface="+mn-ea"/>
        <a:cs typeface="+mn-cs"/>
      </a:defRPr>
    </a:lvl2pPr>
    <a:lvl3pPr marL="4751408" algn="l" defTabSz="2375704" rtl="0" eaLnBrk="1" latinLnBrk="0" hangingPunct="1">
      <a:defRPr sz="6223" kern="1200">
        <a:solidFill>
          <a:schemeClr val="tx1"/>
        </a:solidFill>
        <a:latin typeface="+mn-lt"/>
        <a:ea typeface="+mn-ea"/>
        <a:cs typeface="+mn-cs"/>
      </a:defRPr>
    </a:lvl3pPr>
    <a:lvl4pPr marL="7127112" algn="l" defTabSz="2375704" rtl="0" eaLnBrk="1" latinLnBrk="0" hangingPunct="1">
      <a:defRPr sz="6223" kern="1200">
        <a:solidFill>
          <a:schemeClr val="tx1"/>
        </a:solidFill>
        <a:latin typeface="+mn-lt"/>
        <a:ea typeface="+mn-ea"/>
        <a:cs typeface="+mn-cs"/>
      </a:defRPr>
    </a:lvl4pPr>
    <a:lvl5pPr marL="9502817" algn="l" defTabSz="2375704" rtl="0" eaLnBrk="1" latinLnBrk="0" hangingPunct="1">
      <a:defRPr sz="6223" kern="1200">
        <a:solidFill>
          <a:schemeClr val="tx1"/>
        </a:solidFill>
        <a:latin typeface="+mn-lt"/>
        <a:ea typeface="+mn-ea"/>
        <a:cs typeface="+mn-cs"/>
      </a:defRPr>
    </a:lvl5pPr>
    <a:lvl6pPr marL="11878522" algn="l" defTabSz="2375704" rtl="0" eaLnBrk="1" latinLnBrk="0" hangingPunct="1">
      <a:defRPr sz="6223" kern="1200">
        <a:solidFill>
          <a:schemeClr val="tx1"/>
        </a:solidFill>
        <a:latin typeface="+mn-lt"/>
        <a:ea typeface="+mn-ea"/>
        <a:cs typeface="+mn-cs"/>
      </a:defRPr>
    </a:lvl6pPr>
    <a:lvl7pPr marL="14254226" algn="l" defTabSz="2375704" rtl="0" eaLnBrk="1" latinLnBrk="0" hangingPunct="1">
      <a:defRPr sz="6223" kern="1200">
        <a:solidFill>
          <a:schemeClr val="tx1"/>
        </a:solidFill>
        <a:latin typeface="+mn-lt"/>
        <a:ea typeface="+mn-ea"/>
        <a:cs typeface="+mn-cs"/>
      </a:defRPr>
    </a:lvl7pPr>
    <a:lvl8pPr marL="16629930" algn="l" defTabSz="2375704" rtl="0" eaLnBrk="1" latinLnBrk="0" hangingPunct="1">
      <a:defRPr sz="6223" kern="1200">
        <a:solidFill>
          <a:schemeClr val="tx1"/>
        </a:solidFill>
        <a:latin typeface="+mn-lt"/>
        <a:ea typeface="+mn-ea"/>
        <a:cs typeface="+mn-cs"/>
      </a:defRPr>
    </a:lvl8pPr>
    <a:lvl9pPr marL="19005635" algn="l" defTabSz="2375704" rtl="0" eaLnBrk="1" latinLnBrk="0" hangingPunct="1">
      <a:defRPr sz="62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564225" y="2371725"/>
            <a:ext cx="13535025" cy="11842750"/>
          </a:xfrm>
        </p:spPr>
      </p:sp>
      <p:sp>
        <p:nvSpPr>
          <p:cNvPr id="3" name="Notes Placeholder 2"/>
          <p:cNvSpPr>
            <a:spLocks noGrp="1"/>
          </p:cNvSpPr>
          <p:nvPr>
            <p:ph type="body" idx="1"/>
          </p:nvPr>
        </p:nvSpPr>
        <p:spPr/>
        <p:txBody>
          <a:bodyPr/>
          <a:lstStyle/>
          <a:p>
            <a:endParaRPr lang="en-US" sz="5800" dirty="0">
              <a:latin typeface="Aldhabi" panose="01000000000000000000" pitchFamily="2" charset="-78"/>
              <a:cs typeface="Aldhabi" panose="01000000000000000000" pitchFamily="2" charset="-78"/>
            </a:endParaRPr>
          </a:p>
        </p:txBody>
      </p:sp>
      <p:sp>
        <p:nvSpPr>
          <p:cNvPr id="4" name="Slide Number Placeholder 3"/>
          <p:cNvSpPr>
            <a:spLocks noGrp="1"/>
          </p:cNvSpPr>
          <p:nvPr>
            <p:ph type="sldNum" sz="quarter" idx="10"/>
          </p:nvPr>
        </p:nvSpPr>
        <p:spPr/>
        <p:txBody>
          <a:bodyPr/>
          <a:lstStyle/>
          <a:p>
            <a:fld id="{FD92192C-2113-E443-97EA-A0152372E512}" type="slidenum">
              <a:rPr lang="en-US" smtClean="0"/>
              <a:pPr/>
              <a:t>1</a:t>
            </a:fld>
            <a:endParaRPr lang="en-US" dirty="0"/>
          </a:p>
        </p:txBody>
      </p:sp>
    </p:spTree>
    <p:extLst>
      <p:ext uri="{BB962C8B-B14F-4D97-AF65-F5344CB8AC3E}">
        <p14:creationId xmlns:p14="http://schemas.microsoft.com/office/powerpoint/2010/main" val="4278645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cSld>
  <p:clrMapOvr>
    <a:masterClrMapping/>
  </p:clrMapOvr>
  <p:extLst>
    <p:ext uri="{DCECCB84-F9BA-43D5-87BE-67443E8EF086}">
      <p15:sldGuideLst xmlns:p15="http://schemas.microsoft.com/office/powerpoint/2012/main">
        <p15:guide id="1" orient="horz" pos="12096" userDrawn="1">
          <p15:clr>
            <a:srgbClr val="FBAE40"/>
          </p15:clr>
        </p15:guide>
        <p15:guide id="2" pos="138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Lst>
  <p:txStyles>
    <p:titleStyle>
      <a:lvl1pPr algn="l" defTabSz="1848448" rtl="0" eaLnBrk="1" latinLnBrk="0" hangingPunct="1">
        <a:spcBef>
          <a:spcPct val="0"/>
        </a:spcBef>
        <a:buNone/>
        <a:defRPr sz="4962" b="1" kern="1200" baseline="0">
          <a:solidFill>
            <a:schemeClr val="bg1"/>
          </a:solidFill>
          <a:latin typeface="Arial"/>
          <a:ea typeface="+mj-ea"/>
          <a:cs typeface="Arial"/>
        </a:defRPr>
      </a:lvl1pPr>
    </p:titleStyle>
    <p:bodyStyle>
      <a:lvl1pPr marL="250255" marR="0" indent="-250255" algn="l" defTabSz="1848448" rtl="0" eaLnBrk="1" fontAlgn="auto" latinLnBrk="0" hangingPunct="1">
        <a:lnSpc>
          <a:spcPct val="100000"/>
        </a:lnSpc>
        <a:spcBef>
          <a:spcPct val="20000"/>
        </a:spcBef>
        <a:spcAft>
          <a:spcPts val="0"/>
        </a:spcAft>
        <a:buClrTx/>
        <a:buSzTx/>
        <a:buFont typeface="Arial"/>
        <a:buChar char="•"/>
        <a:tabLst/>
        <a:defRPr sz="1490" kern="1200">
          <a:solidFill>
            <a:schemeClr val="tx1"/>
          </a:solidFill>
          <a:latin typeface="Arial"/>
          <a:ea typeface="+mn-ea"/>
          <a:cs typeface="Arial"/>
        </a:defRPr>
      </a:lvl1pPr>
      <a:lvl2pPr marL="565541" marR="0" indent="-281788" algn="l" defTabSz="1848448" rtl="0" eaLnBrk="1" fontAlgn="auto" latinLnBrk="0" hangingPunct="1">
        <a:lnSpc>
          <a:spcPct val="100000"/>
        </a:lnSpc>
        <a:spcBef>
          <a:spcPct val="20000"/>
        </a:spcBef>
        <a:spcAft>
          <a:spcPts val="0"/>
        </a:spcAft>
        <a:buClrTx/>
        <a:buSzTx/>
        <a:buFont typeface="Arial"/>
        <a:buChar char="–"/>
        <a:tabLst/>
        <a:defRPr sz="1490" kern="1200">
          <a:solidFill>
            <a:schemeClr val="tx1"/>
          </a:solidFill>
          <a:latin typeface="Arial"/>
          <a:ea typeface="+mn-ea"/>
          <a:cs typeface="Arial"/>
        </a:defRPr>
      </a:lvl2pPr>
      <a:lvl3pPr marL="849295" marR="0" indent="-250255" algn="l" defTabSz="1848448" rtl="0" eaLnBrk="1" fontAlgn="auto" latinLnBrk="0" hangingPunct="1">
        <a:lnSpc>
          <a:spcPct val="100000"/>
        </a:lnSpc>
        <a:spcBef>
          <a:spcPct val="20000"/>
        </a:spcBef>
        <a:spcAft>
          <a:spcPts val="0"/>
        </a:spcAft>
        <a:buClrTx/>
        <a:buSzTx/>
        <a:buFont typeface="Arial"/>
        <a:buChar char="•"/>
        <a:tabLst/>
        <a:defRPr sz="1490" kern="1200">
          <a:solidFill>
            <a:schemeClr val="tx1"/>
          </a:solidFill>
          <a:latin typeface="Arial"/>
          <a:ea typeface="+mn-ea"/>
          <a:cs typeface="Arial"/>
        </a:defRPr>
      </a:lvl3pPr>
      <a:lvl4pPr marL="1133057" marR="0" indent="-250255" algn="l" defTabSz="1848448" rtl="0" eaLnBrk="1" fontAlgn="auto" latinLnBrk="0" hangingPunct="1">
        <a:lnSpc>
          <a:spcPct val="100000"/>
        </a:lnSpc>
        <a:spcBef>
          <a:spcPct val="20000"/>
        </a:spcBef>
        <a:spcAft>
          <a:spcPts val="0"/>
        </a:spcAft>
        <a:buClrTx/>
        <a:buSzTx/>
        <a:buFont typeface="Arial"/>
        <a:buChar char="–"/>
        <a:defRPr sz="1490" kern="1200">
          <a:solidFill>
            <a:schemeClr val="tx1"/>
          </a:solidFill>
          <a:latin typeface="Arial"/>
          <a:ea typeface="+mn-ea"/>
          <a:cs typeface="Arial"/>
        </a:defRPr>
      </a:lvl4pPr>
      <a:lvl5pPr marL="1385287" marR="0" indent="-250255" algn="l" defTabSz="1848448" rtl="0" eaLnBrk="1" fontAlgn="auto" latinLnBrk="0" hangingPunct="1">
        <a:lnSpc>
          <a:spcPct val="100000"/>
        </a:lnSpc>
        <a:spcBef>
          <a:spcPct val="20000"/>
        </a:spcBef>
        <a:spcAft>
          <a:spcPts val="0"/>
        </a:spcAft>
        <a:buClrTx/>
        <a:buSzTx/>
        <a:buFont typeface="Arial"/>
        <a:buChar char="»"/>
        <a:tabLst/>
        <a:defRPr sz="1490" kern="1200">
          <a:solidFill>
            <a:schemeClr val="tx1"/>
          </a:solidFill>
          <a:latin typeface="Arial"/>
          <a:ea typeface="+mn-ea"/>
          <a:cs typeface="Arial"/>
        </a:defRPr>
      </a:lvl5pPr>
      <a:lvl6pPr marL="10166442" indent="-924220" algn="l" defTabSz="1848448" rtl="0" eaLnBrk="1" latinLnBrk="0" hangingPunct="1">
        <a:spcBef>
          <a:spcPct val="20000"/>
        </a:spcBef>
        <a:buFont typeface="Arial"/>
        <a:buChar char="•"/>
        <a:defRPr sz="8070" kern="1200">
          <a:solidFill>
            <a:schemeClr val="tx1"/>
          </a:solidFill>
          <a:latin typeface="+mn-lt"/>
          <a:ea typeface="+mn-ea"/>
          <a:cs typeface="+mn-cs"/>
        </a:defRPr>
      </a:lvl6pPr>
      <a:lvl7pPr marL="12014890" indent="-924220" algn="l" defTabSz="1848448" rtl="0" eaLnBrk="1" latinLnBrk="0" hangingPunct="1">
        <a:spcBef>
          <a:spcPct val="20000"/>
        </a:spcBef>
        <a:buFont typeface="Arial"/>
        <a:buChar char="•"/>
        <a:defRPr sz="8070" kern="1200">
          <a:solidFill>
            <a:schemeClr val="tx1"/>
          </a:solidFill>
          <a:latin typeface="+mn-lt"/>
          <a:ea typeface="+mn-ea"/>
          <a:cs typeface="+mn-cs"/>
        </a:defRPr>
      </a:lvl7pPr>
      <a:lvl8pPr marL="13863338" indent="-924220" algn="l" defTabSz="1848448" rtl="0" eaLnBrk="1" latinLnBrk="0" hangingPunct="1">
        <a:spcBef>
          <a:spcPct val="20000"/>
        </a:spcBef>
        <a:buFont typeface="Arial"/>
        <a:buChar char="•"/>
        <a:defRPr sz="8070" kern="1200">
          <a:solidFill>
            <a:schemeClr val="tx1"/>
          </a:solidFill>
          <a:latin typeface="+mn-lt"/>
          <a:ea typeface="+mn-ea"/>
          <a:cs typeface="+mn-cs"/>
        </a:defRPr>
      </a:lvl8pPr>
      <a:lvl9pPr marL="15711778" indent="-924220" algn="l" defTabSz="1848448" rtl="0" eaLnBrk="1" latinLnBrk="0" hangingPunct="1">
        <a:spcBef>
          <a:spcPct val="20000"/>
        </a:spcBef>
        <a:buFont typeface="Arial"/>
        <a:buChar char="•"/>
        <a:defRPr sz="8070" kern="1200">
          <a:solidFill>
            <a:schemeClr val="tx1"/>
          </a:solidFill>
          <a:latin typeface="+mn-lt"/>
          <a:ea typeface="+mn-ea"/>
          <a:cs typeface="+mn-cs"/>
        </a:defRPr>
      </a:lvl9pPr>
    </p:bodyStyle>
    <p:otherStyle>
      <a:defPPr>
        <a:defRPr lang="en-US"/>
      </a:defPPr>
      <a:lvl1pPr marL="0" algn="l" defTabSz="1848448" rtl="0" eaLnBrk="1" latinLnBrk="0" hangingPunct="1">
        <a:defRPr sz="7321" kern="1200">
          <a:solidFill>
            <a:schemeClr val="tx1"/>
          </a:solidFill>
          <a:latin typeface="+mn-lt"/>
          <a:ea typeface="+mn-ea"/>
          <a:cs typeface="+mn-cs"/>
        </a:defRPr>
      </a:lvl1pPr>
      <a:lvl2pPr marL="1848448" algn="l" defTabSz="1848448" rtl="0" eaLnBrk="1" latinLnBrk="0" hangingPunct="1">
        <a:defRPr sz="7321" kern="1200">
          <a:solidFill>
            <a:schemeClr val="tx1"/>
          </a:solidFill>
          <a:latin typeface="+mn-lt"/>
          <a:ea typeface="+mn-ea"/>
          <a:cs typeface="+mn-cs"/>
        </a:defRPr>
      </a:lvl2pPr>
      <a:lvl3pPr marL="3696887" algn="l" defTabSz="1848448" rtl="0" eaLnBrk="1" latinLnBrk="0" hangingPunct="1">
        <a:defRPr sz="7321" kern="1200">
          <a:solidFill>
            <a:schemeClr val="tx1"/>
          </a:solidFill>
          <a:latin typeface="+mn-lt"/>
          <a:ea typeface="+mn-ea"/>
          <a:cs typeface="+mn-cs"/>
        </a:defRPr>
      </a:lvl3pPr>
      <a:lvl4pPr marL="5545335" algn="l" defTabSz="1848448" rtl="0" eaLnBrk="1" latinLnBrk="0" hangingPunct="1">
        <a:defRPr sz="7321" kern="1200">
          <a:solidFill>
            <a:schemeClr val="tx1"/>
          </a:solidFill>
          <a:latin typeface="+mn-lt"/>
          <a:ea typeface="+mn-ea"/>
          <a:cs typeface="+mn-cs"/>
        </a:defRPr>
      </a:lvl4pPr>
      <a:lvl5pPr marL="7393782" algn="l" defTabSz="1848448" rtl="0" eaLnBrk="1" latinLnBrk="0" hangingPunct="1">
        <a:defRPr sz="7321" kern="1200">
          <a:solidFill>
            <a:schemeClr val="tx1"/>
          </a:solidFill>
          <a:latin typeface="+mn-lt"/>
          <a:ea typeface="+mn-ea"/>
          <a:cs typeface="+mn-cs"/>
        </a:defRPr>
      </a:lvl5pPr>
      <a:lvl6pPr marL="9242222" algn="l" defTabSz="1848448" rtl="0" eaLnBrk="1" latinLnBrk="0" hangingPunct="1">
        <a:defRPr sz="7321" kern="1200">
          <a:solidFill>
            <a:schemeClr val="tx1"/>
          </a:solidFill>
          <a:latin typeface="+mn-lt"/>
          <a:ea typeface="+mn-ea"/>
          <a:cs typeface="+mn-cs"/>
        </a:defRPr>
      </a:lvl6pPr>
      <a:lvl7pPr marL="11090670" algn="l" defTabSz="1848448" rtl="0" eaLnBrk="1" latinLnBrk="0" hangingPunct="1">
        <a:defRPr sz="7321" kern="1200">
          <a:solidFill>
            <a:schemeClr val="tx1"/>
          </a:solidFill>
          <a:latin typeface="+mn-lt"/>
          <a:ea typeface="+mn-ea"/>
          <a:cs typeface="+mn-cs"/>
        </a:defRPr>
      </a:lvl7pPr>
      <a:lvl8pPr marL="12939110" algn="l" defTabSz="1848448" rtl="0" eaLnBrk="1" latinLnBrk="0" hangingPunct="1">
        <a:defRPr sz="7321" kern="1200">
          <a:solidFill>
            <a:schemeClr val="tx1"/>
          </a:solidFill>
          <a:latin typeface="+mn-lt"/>
          <a:ea typeface="+mn-ea"/>
          <a:cs typeface="+mn-cs"/>
        </a:defRPr>
      </a:lvl8pPr>
      <a:lvl9pPr marL="14787556" algn="l" defTabSz="1848448" rtl="0" eaLnBrk="1" latinLnBrk="0" hangingPunct="1">
        <a:defRPr sz="7321"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2096" userDrawn="1">
          <p15:clr>
            <a:srgbClr val="F26B43"/>
          </p15:clr>
        </p15:guide>
        <p15:guide id="2" pos="13824"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chart" Target="../charts/chart1.xml"/><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chart" Target="../charts/chart2.xm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 name="Rectangle 344">
            <a:extLst>
              <a:ext uri="{FF2B5EF4-FFF2-40B4-BE49-F238E27FC236}">
                <a16:creationId xmlns:a16="http://schemas.microsoft.com/office/drawing/2014/main" id="{63254BCD-52AA-BB02-E275-3A716056DD2D}"/>
              </a:ext>
            </a:extLst>
          </p:cNvPr>
          <p:cNvSpPr/>
          <p:nvPr/>
        </p:nvSpPr>
        <p:spPr>
          <a:xfrm>
            <a:off x="26796096" y="5799246"/>
            <a:ext cx="16339287" cy="25790175"/>
          </a:xfrm>
          <a:prstGeom prst="rect">
            <a:avLst/>
          </a:prstGeom>
          <a:solidFill>
            <a:srgbClr val="F8F8F8"/>
          </a:solidFill>
          <a:ln w="12700">
            <a:solidFill>
              <a:srgbClr val="13294B"/>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900" dirty="0"/>
          </a:p>
        </p:txBody>
      </p:sp>
      <p:sp>
        <p:nvSpPr>
          <p:cNvPr id="328" name="Rectangle 327">
            <a:extLst>
              <a:ext uri="{FF2B5EF4-FFF2-40B4-BE49-F238E27FC236}">
                <a16:creationId xmlns:a16="http://schemas.microsoft.com/office/drawing/2014/main" id="{67DD772D-4B79-316F-9811-5132D19EFA42}"/>
              </a:ext>
            </a:extLst>
          </p:cNvPr>
          <p:cNvSpPr/>
          <p:nvPr/>
        </p:nvSpPr>
        <p:spPr>
          <a:xfrm>
            <a:off x="29108890" y="12928446"/>
            <a:ext cx="12918926" cy="1498596"/>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318" name="Chart 317">
            <a:extLst>
              <a:ext uri="{FF2B5EF4-FFF2-40B4-BE49-F238E27FC236}">
                <a16:creationId xmlns:a16="http://schemas.microsoft.com/office/drawing/2014/main" id="{66CCCB6C-673F-4DB2-8E98-4453FD93641E}"/>
              </a:ext>
            </a:extLst>
          </p:cNvPr>
          <p:cNvGraphicFramePr>
            <a:graphicFrameLocks/>
          </p:cNvGraphicFramePr>
          <p:nvPr>
            <p:extLst>
              <p:ext uri="{D42A27DB-BD31-4B8C-83A1-F6EECF244321}">
                <p14:modId xmlns:p14="http://schemas.microsoft.com/office/powerpoint/2010/main" val="3775700101"/>
              </p:ext>
            </p:extLst>
          </p:nvPr>
        </p:nvGraphicFramePr>
        <p:xfrm>
          <a:off x="27423557" y="8148949"/>
          <a:ext cx="14842642" cy="8553489"/>
        </p:xfrm>
        <a:graphic>
          <a:graphicData uri="http://schemas.openxmlformats.org/drawingml/2006/chart">
            <c:chart xmlns:c="http://schemas.openxmlformats.org/drawingml/2006/chart" xmlns:r="http://schemas.openxmlformats.org/officeDocument/2006/relationships" r:id="rId3"/>
          </a:graphicData>
        </a:graphic>
      </p:graphicFrame>
      <p:sp>
        <p:nvSpPr>
          <p:cNvPr id="344" name="Rectangle 343">
            <a:extLst>
              <a:ext uri="{FF2B5EF4-FFF2-40B4-BE49-F238E27FC236}">
                <a16:creationId xmlns:a16="http://schemas.microsoft.com/office/drawing/2014/main" id="{627ABDE5-9144-209E-C1A2-5BC0D89A0D41}"/>
              </a:ext>
            </a:extLst>
          </p:cNvPr>
          <p:cNvSpPr/>
          <p:nvPr/>
        </p:nvSpPr>
        <p:spPr>
          <a:xfrm>
            <a:off x="10126800" y="5799246"/>
            <a:ext cx="16339287" cy="25790175"/>
          </a:xfrm>
          <a:prstGeom prst="rect">
            <a:avLst/>
          </a:prstGeom>
          <a:solidFill>
            <a:srgbClr val="F8F8F8"/>
          </a:solidFill>
          <a:ln w="12700">
            <a:solidFill>
              <a:srgbClr val="13294B"/>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900" dirty="0"/>
          </a:p>
        </p:txBody>
      </p:sp>
      <p:sp>
        <p:nvSpPr>
          <p:cNvPr id="329" name="Rectangle 328">
            <a:extLst>
              <a:ext uri="{FF2B5EF4-FFF2-40B4-BE49-F238E27FC236}">
                <a16:creationId xmlns:a16="http://schemas.microsoft.com/office/drawing/2014/main" id="{D45ACD15-0924-7662-AE73-DD3A322AEF6C}"/>
              </a:ext>
            </a:extLst>
          </p:cNvPr>
          <p:cNvSpPr/>
          <p:nvPr/>
        </p:nvSpPr>
        <p:spPr>
          <a:xfrm>
            <a:off x="12331495" y="13299310"/>
            <a:ext cx="13009535" cy="1127731"/>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315" name="Chart 314">
            <a:extLst>
              <a:ext uri="{FF2B5EF4-FFF2-40B4-BE49-F238E27FC236}">
                <a16:creationId xmlns:a16="http://schemas.microsoft.com/office/drawing/2014/main" id="{D54D083A-FB92-43B4-AC7F-27457431F90A}"/>
              </a:ext>
            </a:extLst>
          </p:cNvPr>
          <p:cNvGraphicFramePr>
            <a:graphicFrameLocks/>
          </p:cNvGraphicFramePr>
          <p:nvPr>
            <p:extLst>
              <p:ext uri="{D42A27DB-BD31-4B8C-83A1-F6EECF244321}">
                <p14:modId xmlns:p14="http://schemas.microsoft.com/office/powerpoint/2010/main" val="689273997"/>
              </p:ext>
            </p:extLst>
          </p:nvPr>
        </p:nvGraphicFramePr>
        <p:xfrm>
          <a:off x="10971406" y="8467791"/>
          <a:ext cx="14596185" cy="7598092"/>
        </p:xfrm>
        <a:graphic>
          <a:graphicData uri="http://schemas.openxmlformats.org/drawingml/2006/chart">
            <c:chart xmlns:c="http://schemas.openxmlformats.org/drawingml/2006/chart" xmlns:r="http://schemas.openxmlformats.org/officeDocument/2006/relationships" r:id="rId4"/>
          </a:graphicData>
        </a:graphic>
      </p:graphicFrame>
      <p:grpSp>
        <p:nvGrpSpPr>
          <p:cNvPr id="326" name="Group 325">
            <a:extLst>
              <a:ext uri="{FF2B5EF4-FFF2-40B4-BE49-F238E27FC236}">
                <a16:creationId xmlns:a16="http://schemas.microsoft.com/office/drawing/2014/main" id="{F4E0C8D7-5730-6BE6-5451-EA73B3F55D27}"/>
              </a:ext>
            </a:extLst>
          </p:cNvPr>
          <p:cNvGrpSpPr/>
          <p:nvPr/>
        </p:nvGrpSpPr>
        <p:grpSpPr>
          <a:xfrm>
            <a:off x="12882106" y="9359187"/>
            <a:ext cx="4862513" cy="527050"/>
            <a:chOff x="9186022" y="8565140"/>
            <a:chExt cx="4862513" cy="527050"/>
          </a:xfrm>
        </p:grpSpPr>
        <p:sp>
          <p:nvSpPr>
            <p:cNvPr id="322" name="Line 59">
              <a:extLst>
                <a:ext uri="{FF2B5EF4-FFF2-40B4-BE49-F238E27FC236}">
                  <a16:creationId xmlns:a16="http://schemas.microsoft.com/office/drawing/2014/main" id="{06AF1CAE-7920-CB7E-F1CC-8C08A2A2E575}"/>
                </a:ext>
              </a:extLst>
            </p:cNvPr>
            <p:cNvSpPr>
              <a:spLocks noChangeShapeType="1"/>
            </p:cNvSpPr>
            <p:nvPr/>
          </p:nvSpPr>
          <p:spPr bwMode="auto">
            <a:xfrm>
              <a:off x="9186022" y="8801677"/>
              <a:ext cx="244475" cy="0"/>
            </a:xfrm>
            <a:prstGeom prst="line">
              <a:avLst/>
            </a:prstGeom>
            <a:noFill/>
            <a:ln w="76200"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3" name="Rectangle 322">
              <a:extLst>
                <a:ext uri="{FF2B5EF4-FFF2-40B4-BE49-F238E27FC236}">
                  <a16:creationId xmlns:a16="http://schemas.microsoft.com/office/drawing/2014/main" id="{1FC1A872-1739-D19A-E862-8DE250294EAA}"/>
                </a:ext>
              </a:extLst>
            </p:cNvPr>
            <p:cNvSpPr>
              <a:spLocks noChangeArrowheads="1"/>
            </p:cNvSpPr>
            <p:nvPr/>
          </p:nvSpPr>
          <p:spPr bwMode="auto">
            <a:xfrm>
              <a:off x="9457485" y="8565140"/>
              <a:ext cx="459105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0000"/>
                  </a:solidFill>
                  <a:effectLst/>
                  <a:latin typeface="Calibri" panose="020F0502020204030204" pitchFamily="34" charset="0"/>
                </a:rPr>
                <a:t> Real value (in Jan 2010 prices)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grpSp>
        <p:nvGrpSpPr>
          <p:cNvPr id="327" name="Group 326">
            <a:extLst>
              <a:ext uri="{FF2B5EF4-FFF2-40B4-BE49-F238E27FC236}">
                <a16:creationId xmlns:a16="http://schemas.microsoft.com/office/drawing/2014/main" id="{D9D559F1-C8C3-2025-7DEC-47D39C4977AA}"/>
              </a:ext>
            </a:extLst>
          </p:cNvPr>
          <p:cNvGrpSpPr/>
          <p:nvPr/>
        </p:nvGrpSpPr>
        <p:grpSpPr>
          <a:xfrm>
            <a:off x="12882106" y="8840557"/>
            <a:ext cx="2609850" cy="527050"/>
            <a:chOff x="14867685" y="8565140"/>
            <a:chExt cx="2609850" cy="527050"/>
          </a:xfrm>
        </p:grpSpPr>
        <p:sp>
          <p:nvSpPr>
            <p:cNvPr id="324" name="Line 61">
              <a:extLst>
                <a:ext uri="{FF2B5EF4-FFF2-40B4-BE49-F238E27FC236}">
                  <a16:creationId xmlns:a16="http://schemas.microsoft.com/office/drawing/2014/main" id="{A5A5C1BA-C92A-5389-410E-230C607D9F15}"/>
                </a:ext>
              </a:extLst>
            </p:cNvPr>
            <p:cNvSpPr>
              <a:spLocks noChangeShapeType="1"/>
            </p:cNvSpPr>
            <p:nvPr/>
          </p:nvSpPr>
          <p:spPr bwMode="auto">
            <a:xfrm>
              <a:off x="14867685" y="8801677"/>
              <a:ext cx="244475" cy="0"/>
            </a:xfrm>
            <a:prstGeom prst="line">
              <a:avLst/>
            </a:prstGeom>
            <a:noFill/>
            <a:ln w="76200" cap="rnd">
              <a:solidFill>
                <a:srgbClr val="13294B"/>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5" name="Rectangle 324">
              <a:extLst>
                <a:ext uri="{FF2B5EF4-FFF2-40B4-BE49-F238E27FC236}">
                  <a16:creationId xmlns:a16="http://schemas.microsoft.com/office/drawing/2014/main" id="{6F0F37BD-44D6-73DE-AD99-6437FD4EFCCA}"/>
                </a:ext>
              </a:extLst>
            </p:cNvPr>
            <p:cNvSpPr>
              <a:spLocks noChangeArrowheads="1"/>
            </p:cNvSpPr>
            <p:nvPr/>
          </p:nvSpPr>
          <p:spPr bwMode="auto">
            <a:xfrm>
              <a:off x="15137560" y="8565140"/>
              <a:ext cx="2339975"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0000"/>
                  </a:solidFill>
                  <a:effectLst/>
                  <a:latin typeface="Calibri" panose="020F0502020204030204" pitchFamily="34" charset="0"/>
                </a:rPr>
                <a:t> Nominal value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14" name="TextBox 13">
            <a:extLst>
              <a:ext uri="{FF2B5EF4-FFF2-40B4-BE49-F238E27FC236}">
                <a16:creationId xmlns:a16="http://schemas.microsoft.com/office/drawing/2014/main" id="{A27FC019-2023-5293-3831-3964EB071B42}"/>
              </a:ext>
            </a:extLst>
          </p:cNvPr>
          <p:cNvSpPr txBox="1"/>
          <p:nvPr/>
        </p:nvSpPr>
        <p:spPr>
          <a:xfrm>
            <a:off x="12187643" y="15724794"/>
            <a:ext cx="13153388" cy="1061829"/>
          </a:xfrm>
          <a:prstGeom prst="rect">
            <a:avLst/>
          </a:prstGeom>
          <a:noFill/>
        </p:spPr>
        <p:txBody>
          <a:bodyPr wrap="square" rtlCol="0">
            <a:spAutoFit/>
          </a:bodyPr>
          <a:lstStyle/>
          <a:p>
            <a:pPr marL="0" marR="0">
              <a:spcBef>
                <a:spcPts val="0"/>
              </a:spcBef>
              <a:spcAft>
                <a:spcPts val="600"/>
              </a:spcAft>
            </a:pPr>
            <a:r>
              <a:rPr lang="en-US" sz="2100" dirty="0">
                <a:effectLst/>
                <a:latin typeface="Calibri" panose="020F0502020204030204" pitchFamily="34" charset="0"/>
                <a:ea typeface="Calibri" panose="020F0502020204030204" pitchFamily="34" charset="0"/>
                <a:cs typeface="Calibri" panose="020F0502020204030204" pitchFamily="34" charset="0"/>
              </a:rPr>
              <a:t>Note: LEAP transfer amounts for households with 1 beneficiary, January 2010 to April 2023. Nominal values determined by LEAP; real values obtained by dividing nominal amounts by accumulated inflation factors relative to January 2010. The horizontal dashed blue line provides a reference for the initial January 2010 real value of </a:t>
            </a:r>
            <a:r>
              <a:rPr lang="en-US" sz="2100" dirty="0" err="1">
                <a:effectLst/>
                <a:latin typeface="Calibri" panose="020F0502020204030204" pitchFamily="34" charset="0"/>
                <a:ea typeface="Calibri" panose="020F0502020204030204" pitchFamily="34" charset="0"/>
                <a:cs typeface="Calibri" panose="020F0502020204030204" pitchFamily="34" charset="0"/>
              </a:rPr>
              <a:t>GHc</a:t>
            </a:r>
            <a:r>
              <a:rPr lang="en-US" sz="2100" dirty="0">
                <a:effectLst/>
                <a:latin typeface="Calibri" panose="020F0502020204030204" pitchFamily="34" charset="0"/>
                <a:ea typeface="Calibri" panose="020F0502020204030204" pitchFamily="34" charset="0"/>
                <a:cs typeface="Calibri" panose="020F0502020204030204" pitchFamily="34" charset="0"/>
              </a:rPr>
              <a:t> 8.   </a:t>
            </a:r>
          </a:p>
        </p:txBody>
      </p:sp>
      <p:sp>
        <p:nvSpPr>
          <p:cNvPr id="3" name="Rectangle 2">
            <a:extLst>
              <a:ext uri="{FF2B5EF4-FFF2-40B4-BE49-F238E27FC236}">
                <a16:creationId xmlns:a16="http://schemas.microsoft.com/office/drawing/2014/main" id="{1B024378-B682-7064-F38A-AEFF7F9FC1E8}"/>
              </a:ext>
            </a:extLst>
          </p:cNvPr>
          <p:cNvSpPr/>
          <p:nvPr/>
        </p:nvSpPr>
        <p:spPr>
          <a:xfrm>
            <a:off x="-88122" y="1"/>
            <a:ext cx="43979322" cy="4624500"/>
          </a:xfrm>
          <a:prstGeom prst="rect">
            <a:avLst/>
          </a:prstGeom>
          <a:solidFill>
            <a:srgbClr val="13294B"/>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900"/>
          </a:p>
        </p:txBody>
      </p:sp>
      <p:sp>
        <p:nvSpPr>
          <p:cNvPr id="8" name="TextBox 7">
            <a:extLst>
              <a:ext uri="{FF2B5EF4-FFF2-40B4-BE49-F238E27FC236}">
                <a16:creationId xmlns:a16="http://schemas.microsoft.com/office/drawing/2014/main" id="{A194F351-2766-A829-2830-D133691B579C}"/>
              </a:ext>
            </a:extLst>
          </p:cNvPr>
          <p:cNvSpPr txBox="1"/>
          <p:nvPr/>
        </p:nvSpPr>
        <p:spPr>
          <a:xfrm>
            <a:off x="1219927" y="2122478"/>
            <a:ext cx="44972159" cy="1908215"/>
          </a:xfrm>
          <a:prstGeom prst="rect">
            <a:avLst/>
          </a:prstGeom>
          <a:noFill/>
        </p:spPr>
        <p:txBody>
          <a:bodyPr wrap="square" rtlCol="0">
            <a:spAutoFit/>
          </a:bodyPr>
          <a:lstStyle/>
          <a:p>
            <a:pPr>
              <a:spcAft>
                <a:spcPts val="662"/>
              </a:spcAft>
            </a:pPr>
            <a:r>
              <a:rPr lang="en-US" sz="11800" dirty="0">
                <a:solidFill>
                  <a:schemeClr val="bg1"/>
                </a:solidFill>
              </a:rPr>
              <a:t>Ghana LEAP and Malawi SCTP</a:t>
            </a:r>
          </a:p>
        </p:txBody>
      </p:sp>
      <p:sp>
        <p:nvSpPr>
          <p:cNvPr id="16" name="TextBox 15">
            <a:extLst>
              <a:ext uri="{FF2B5EF4-FFF2-40B4-BE49-F238E27FC236}">
                <a16:creationId xmlns:a16="http://schemas.microsoft.com/office/drawing/2014/main" id="{943B4C52-DB46-0A75-A309-81C63267C89D}"/>
              </a:ext>
            </a:extLst>
          </p:cNvPr>
          <p:cNvSpPr txBox="1"/>
          <p:nvPr/>
        </p:nvSpPr>
        <p:spPr>
          <a:xfrm>
            <a:off x="1219927" y="263613"/>
            <a:ext cx="25330998" cy="2009461"/>
          </a:xfrm>
          <a:prstGeom prst="rect">
            <a:avLst/>
          </a:prstGeom>
          <a:noFill/>
        </p:spPr>
        <p:txBody>
          <a:bodyPr wrap="square" rtlCol="0">
            <a:spAutoFit/>
          </a:bodyPr>
          <a:lstStyle/>
          <a:p>
            <a:pPr>
              <a:spcAft>
                <a:spcPts val="662"/>
              </a:spcAft>
            </a:pPr>
            <a:r>
              <a:rPr lang="en-US" sz="12458" b="1" dirty="0">
                <a:solidFill>
                  <a:schemeClr val="bg1"/>
                </a:solidFill>
              </a:rPr>
              <a:t>The Value of the Cash Transfer: </a:t>
            </a:r>
          </a:p>
        </p:txBody>
      </p:sp>
      <p:sp>
        <p:nvSpPr>
          <p:cNvPr id="4" name="Rectangle 3">
            <a:extLst>
              <a:ext uri="{FF2B5EF4-FFF2-40B4-BE49-F238E27FC236}">
                <a16:creationId xmlns:a16="http://schemas.microsoft.com/office/drawing/2014/main" id="{C4982C7C-8B3A-1F61-FDA6-2CCCAD8258D6}"/>
              </a:ext>
            </a:extLst>
          </p:cNvPr>
          <p:cNvSpPr/>
          <p:nvPr/>
        </p:nvSpPr>
        <p:spPr>
          <a:xfrm>
            <a:off x="825158" y="17675080"/>
            <a:ext cx="8298369" cy="5510130"/>
          </a:xfrm>
          <a:prstGeom prst="rect">
            <a:avLst/>
          </a:prstGeom>
          <a:solidFill>
            <a:srgbClr val="DAEB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900"/>
          </a:p>
        </p:txBody>
      </p:sp>
      <p:sp>
        <p:nvSpPr>
          <p:cNvPr id="46" name="Rectangle 45">
            <a:extLst>
              <a:ext uri="{FF2B5EF4-FFF2-40B4-BE49-F238E27FC236}">
                <a16:creationId xmlns:a16="http://schemas.microsoft.com/office/drawing/2014/main" id="{50792C2C-8B62-2C2C-0F31-328B971A3B57}"/>
              </a:ext>
            </a:extLst>
          </p:cNvPr>
          <p:cNvSpPr/>
          <p:nvPr/>
        </p:nvSpPr>
        <p:spPr>
          <a:xfrm>
            <a:off x="26796096" y="5700229"/>
            <a:ext cx="16339287" cy="1215900"/>
          </a:xfrm>
          <a:prstGeom prst="rect">
            <a:avLst/>
          </a:prstGeom>
          <a:solidFill>
            <a:srgbClr val="13294B"/>
          </a:solidFill>
          <a:ln w="12700">
            <a:solidFill>
              <a:srgbClr val="13294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900"/>
          </a:p>
        </p:txBody>
      </p:sp>
      <p:sp>
        <p:nvSpPr>
          <p:cNvPr id="6" name="TextBox 5">
            <a:extLst>
              <a:ext uri="{FF2B5EF4-FFF2-40B4-BE49-F238E27FC236}">
                <a16:creationId xmlns:a16="http://schemas.microsoft.com/office/drawing/2014/main" id="{6DF7DF6B-9F28-E168-414C-950FC9A46075}"/>
              </a:ext>
            </a:extLst>
          </p:cNvPr>
          <p:cNvSpPr txBox="1"/>
          <p:nvPr/>
        </p:nvSpPr>
        <p:spPr>
          <a:xfrm>
            <a:off x="27142884" y="5795335"/>
            <a:ext cx="15696897" cy="1015663"/>
          </a:xfrm>
          <a:prstGeom prst="rect">
            <a:avLst/>
          </a:prstGeom>
          <a:noFill/>
        </p:spPr>
        <p:txBody>
          <a:bodyPr wrap="square" rtlCol="0">
            <a:spAutoFit/>
          </a:bodyPr>
          <a:lstStyle/>
          <a:p>
            <a:pPr algn="ctr"/>
            <a:r>
              <a:rPr lang="en-US" sz="6000" b="1" dirty="0">
                <a:solidFill>
                  <a:schemeClr val="bg1"/>
                </a:solidFill>
                <a:latin typeface="Calibri" panose="020F0502020204030204" pitchFamily="34" charset="0"/>
                <a:ea typeface="Calibri" panose="020F0502020204030204" pitchFamily="34" charset="0"/>
                <a:cs typeface="Calibri" panose="020F0502020204030204" pitchFamily="34" charset="0"/>
              </a:rPr>
              <a:t>Malawi SCTP</a:t>
            </a:r>
          </a:p>
        </p:txBody>
      </p:sp>
      <p:pic>
        <p:nvPicPr>
          <p:cNvPr id="26" name="Picture 25" descr="A picture containing graphics, graphic design&#10;&#10;Description automatically generated">
            <a:extLst>
              <a:ext uri="{FF2B5EF4-FFF2-40B4-BE49-F238E27FC236}">
                <a16:creationId xmlns:a16="http://schemas.microsoft.com/office/drawing/2014/main" id="{BB00F547-6BC2-F5BB-AB7F-A3ECDAA71519}"/>
              </a:ext>
            </a:extLst>
          </p:cNvPr>
          <p:cNvPicPr>
            <a:picLocks noChangeAspect="1"/>
          </p:cNvPicPr>
          <p:nvPr/>
        </p:nvPicPr>
        <p:blipFill>
          <a:blip r:embed="rId5"/>
          <a:stretch>
            <a:fillRect/>
          </a:stretch>
        </p:blipFill>
        <p:spPr>
          <a:xfrm>
            <a:off x="-249657" y="33351540"/>
            <a:ext cx="6698000" cy="2703533"/>
          </a:xfrm>
          <a:prstGeom prst="rect">
            <a:avLst/>
          </a:prstGeom>
        </p:spPr>
      </p:pic>
      <p:sp>
        <p:nvSpPr>
          <p:cNvPr id="29" name="TextBox 28">
            <a:extLst>
              <a:ext uri="{FF2B5EF4-FFF2-40B4-BE49-F238E27FC236}">
                <a16:creationId xmlns:a16="http://schemas.microsoft.com/office/drawing/2014/main" id="{7D540612-9F2E-5FF0-F2EE-2B930FD55A99}"/>
              </a:ext>
            </a:extLst>
          </p:cNvPr>
          <p:cNvSpPr txBox="1"/>
          <p:nvPr/>
        </p:nvSpPr>
        <p:spPr>
          <a:xfrm>
            <a:off x="1674314" y="36217758"/>
            <a:ext cx="10336169" cy="461665"/>
          </a:xfrm>
          <a:prstGeom prst="rect">
            <a:avLst/>
          </a:prstGeom>
          <a:noFill/>
        </p:spPr>
        <p:txBody>
          <a:bodyPr wrap="square" rtlCol="0">
            <a:spAutoFit/>
          </a:bodyPr>
          <a:lstStyle/>
          <a:p>
            <a:r>
              <a:rPr lang="en-US" sz="2400" dirty="0"/>
              <a:t>https://transfer.cpc.unc.edu/</a:t>
            </a:r>
          </a:p>
        </p:txBody>
      </p:sp>
      <p:sp>
        <p:nvSpPr>
          <p:cNvPr id="49" name="TextBox 48">
            <a:extLst>
              <a:ext uri="{FF2B5EF4-FFF2-40B4-BE49-F238E27FC236}">
                <a16:creationId xmlns:a16="http://schemas.microsoft.com/office/drawing/2014/main" id="{C0894421-347F-B795-6ACF-10B333BFFB92}"/>
              </a:ext>
            </a:extLst>
          </p:cNvPr>
          <p:cNvSpPr txBox="1"/>
          <p:nvPr/>
        </p:nvSpPr>
        <p:spPr>
          <a:xfrm>
            <a:off x="825158" y="6462707"/>
            <a:ext cx="8298369" cy="10059357"/>
          </a:xfrm>
          <a:prstGeom prst="rect">
            <a:avLst/>
          </a:prstGeom>
          <a:noFill/>
        </p:spPr>
        <p:txBody>
          <a:bodyPr wrap="square" rtlCol="0">
            <a:spAutoFit/>
          </a:bodyPr>
          <a:lstStyle/>
          <a:p>
            <a:pPr>
              <a:spcAft>
                <a:spcPts val="1500"/>
              </a:spcAft>
            </a:pPr>
            <a:r>
              <a:rPr lang="en-US" sz="4500" b="1" dirty="0">
                <a:latin typeface="Calibri" panose="020F0502020204030204" pitchFamily="34" charset="0"/>
                <a:ea typeface="Calibri" panose="020F0502020204030204" pitchFamily="34" charset="0"/>
                <a:cs typeface="Calibri" panose="020F0502020204030204" pitchFamily="34" charset="0"/>
              </a:rPr>
              <a:t>The value of the cash transfer</a:t>
            </a:r>
          </a:p>
          <a:p>
            <a:pPr marL="457200" indent="-457200">
              <a:lnSpc>
                <a:spcPct val="109000"/>
              </a:lnSpc>
              <a:spcAft>
                <a:spcPts val="1200"/>
              </a:spcAft>
              <a:buFont typeface="Arial" panose="020B0604020202020204" pitchFamily="34" charset="0"/>
              <a:buChar char="•"/>
            </a:pPr>
            <a:r>
              <a:rPr lang="en-US" sz="3000" dirty="0">
                <a:latin typeface="Open Sans" panose="020B0606030504020204" pitchFamily="34" charset="0"/>
                <a:ea typeface="Open Sans" panose="020B0606030504020204" pitchFamily="34" charset="0"/>
                <a:cs typeface="Open Sans" panose="020B0606030504020204" pitchFamily="34" charset="0"/>
              </a:rPr>
              <a:t>Cash transfers seek to influence outcomes by increasing the purchasing capacity of beneficiary households. </a:t>
            </a:r>
          </a:p>
          <a:p>
            <a:pPr marL="457200" indent="-457200">
              <a:lnSpc>
                <a:spcPct val="109000"/>
              </a:lnSpc>
              <a:spcAft>
                <a:spcPts val="1200"/>
              </a:spcAft>
              <a:buFont typeface="Arial" panose="020B0604020202020204" pitchFamily="34" charset="0"/>
              <a:buChar char="•"/>
            </a:pPr>
            <a:r>
              <a:rPr lang="en-US" sz="3000" dirty="0">
                <a:latin typeface="Open Sans" panose="020B0606030504020204" pitchFamily="34" charset="0"/>
                <a:ea typeface="Open Sans" panose="020B0606030504020204" pitchFamily="34" charset="0"/>
                <a:cs typeface="Open Sans" panose="020B0606030504020204" pitchFamily="34" charset="0"/>
              </a:rPr>
              <a:t>Purchasing capacity depends both on the amount of cash transferred and on the prices of the goods and services the households buy.</a:t>
            </a:r>
          </a:p>
          <a:p>
            <a:pPr marL="457200" indent="-457200">
              <a:lnSpc>
                <a:spcPct val="109000"/>
              </a:lnSpc>
              <a:spcAft>
                <a:spcPts val="1200"/>
              </a:spcAft>
              <a:buFont typeface="Arial" panose="020B0604020202020204" pitchFamily="34" charset="0"/>
              <a:buChar char="•"/>
            </a:pPr>
            <a:r>
              <a:rPr lang="en-US" sz="3000" dirty="0">
                <a:latin typeface="Open Sans" panose="020B0606030504020204" pitchFamily="34" charset="0"/>
                <a:ea typeface="Open Sans" panose="020B0606030504020204" pitchFamily="34" charset="0"/>
                <a:cs typeface="Open Sans" panose="020B0606030504020204" pitchFamily="34" charset="0"/>
              </a:rPr>
              <a:t>In a context of price inflation, the purchasing power of the cash transfer is steadily reduced over time.</a:t>
            </a:r>
          </a:p>
          <a:p>
            <a:pPr marL="457200" indent="-457200">
              <a:lnSpc>
                <a:spcPct val="109000"/>
              </a:lnSpc>
              <a:spcAft>
                <a:spcPts val="1200"/>
              </a:spcAft>
              <a:buFont typeface="Arial" panose="020B0604020202020204" pitchFamily="34" charset="0"/>
              <a:buChar char="•"/>
              <a:tabLst>
                <a:tab pos="1143000" algn="l"/>
              </a:tabLst>
            </a:pPr>
            <a:r>
              <a:rPr lang="en-US" sz="3000" dirty="0">
                <a:latin typeface="Open Sans" panose="020B0606030504020204" pitchFamily="34" charset="0"/>
                <a:ea typeface="Open Sans" panose="020B0606030504020204" pitchFamily="34" charset="0"/>
                <a:cs typeface="Open Sans" panose="020B0606030504020204" pitchFamily="34" charset="0"/>
              </a:rPr>
              <a:t>We examine the transfer amounts of Ghana LEAP and Malawi SCTP in relation to </a:t>
            </a:r>
            <a:br>
              <a:rPr lang="en-US" sz="3000" dirty="0">
                <a:latin typeface="Open Sans" panose="020B0606030504020204" pitchFamily="34" charset="0"/>
                <a:ea typeface="Open Sans" panose="020B0606030504020204" pitchFamily="34" charset="0"/>
                <a:cs typeface="Open Sans" panose="020B0606030504020204" pitchFamily="34" charset="0"/>
              </a:rPr>
            </a:br>
            <a:r>
              <a:rPr lang="en-US" sz="3000" dirty="0">
                <a:latin typeface="Open Sans" panose="020B0606030504020204" pitchFamily="34" charset="0"/>
                <a:ea typeface="Open Sans" panose="020B0606030504020204" pitchFamily="34" charset="0"/>
                <a:cs typeface="Open Sans" panose="020B0606030504020204" pitchFamily="34" charset="0"/>
              </a:rPr>
              <a:t>	1) consumer prices, and </a:t>
            </a:r>
            <a:br>
              <a:rPr lang="en-US" sz="3000" dirty="0">
                <a:latin typeface="Open Sans" panose="020B0606030504020204" pitchFamily="34" charset="0"/>
                <a:ea typeface="Open Sans" panose="020B0606030504020204" pitchFamily="34" charset="0"/>
                <a:cs typeface="Open Sans" panose="020B0606030504020204" pitchFamily="34" charset="0"/>
              </a:rPr>
            </a:br>
            <a:r>
              <a:rPr lang="en-US" sz="3000" dirty="0">
                <a:latin typeface="Open Sans" panose="020B0606030504020204" pitchFamily="34" charset="0"/>
                <a:ea typeface="Open Sans" panose="020B0606030504020204" pitchFamily="34" charset="0"/>
                <a:cs typeface="Open Sans" panose="020B0606030504020204" pitchFamily="34" charset="0"/>
              </a:rPr>
              <a:t>	2) households’ consumption</a:t>
            </a:r>
          </a:p>
          <a:p>
            <a:pPr marL="457200" indent="-457200">
              <a:lnSpc>
                <a:spcPct val="109000"/>
              </a:lnSpc>
              <a:spcAft>
                <a:spcPts val="1200"/>
              </a:spcAft>
              <a:buFont typeface="Arial" panose="020B0604020202020204" pitchFamily="34" charset="0"/>
              <a:buChar char="•"/>
            </a:pPr>
            <a:r>
              <a:rPr lang="en-US" sz="3000" dirty="0">
                <a:latin typeface="Open Sans" panose="020B0606030504020204" pitchFamily="34" charset="0"/>
                <a:ea typeface="Open Sans" panose="020B0606030504020204" pitchFamily="34" charset="0"/>
                <a:cs typeface="Open Sans" panose="020B0606030504020204" pitchFamily="34" charset="0"/>
              </a:rPr>
              <a:t>Both Ghana and Malawi experienced sustained price inflation for the last 10-12 years and inflation accelerated since 2022.</a:t>
            </a:r>
          </a:p>
        </p:txBody>
      </p:sp>
      <p:sp>
        <p:nvSpPr>
          <p:cNvPr id="9" name="TextBox 8">
            <a:extLst>
              <a:ext uri="{FF2B5EF4-FFF2-40B4-BE49-F238E27FC236}">
                <a16:creationId xmlns:a16="http://schemas.microsoft.com/office/drawing/2014/main" id="{7A1AB06C-D02C-422B-AAC7-04C88758A6D2}"/>
              </a:ext>
            </a:extLst>
          </p:cNvPr>
          <p:cNvSpPr txBox="1"/>
          <p:nvPr/>
        </p:nvSpPr>
        <p:spPr>
          <a:xfrm>
            <a:off x="1409899" y="17999371"/>
            <a:ext cx="7202058" cy="4824398"/>
          </a:xfrm>
          <a:prstGeom prst="rect">
            <a:avLst/>
          </a:prstGeom>
          <a:noFill/>
        </p:spPr>
        <p:txBody>
          <a:bodyPr wrap="square" rtlCol="0">
            <a:spAutoFit/>
          </a:bodyPr>
          <a:lstStyle/>
          <a:p>
            <a:pPr>
              <a:spcAft>
                <a:spcPts val="1500"/>
              </a:spcAft>
            </a:pPr>
            <a:r>
              <a:rPr lang="en-US" sz="4500" b="1" dirty="0">
                <a:latin typeface="Calibri" panose="020F0502020204030204" pitchFamily="34" charset="0"/>
                <a:ea typeface="Calibri" panose="020F0502020204030204" pitchFamily="34" charset="0"/>
                <a:cs typeface="Calibri" panose="020F0502020204030204" pitchFamily="34" charset="0"/>
              </a:rPr>
              <a:t>The real value of the transfer  is the nominal value adjusted for inflation</a:t>
            </a:r>
          </a:p>
          <a:p>
            <a:pPr>
              <a:spcAft>
                <a:spcPts val="1500"/>
              </a:spcAft>
            </a:pPr>
            <a:r>
              <a:rPr lang="en-US" sz="3200" dirty="0">
                <a:effectLst/>
                <a:latin typeface="Open Sans" panose="020B0606030504020204" pitchFamily="34" charset="0"/>
                <a:ea typeface="Open Sans" panose="020B0606030504020204" pitchFamily="34" charset="0"/>
                <a:cs typeface="Open Sans" panose="020B0606030504020204" pitchFamily="34" charset="0"/>
              </a:rPr>
              <a:t>It is obtained by dividing the nominal amount by the accumulated price inflation. It allows to examine the negative effect of inflation on the cash transfer’s purchasing capacity.</a:t>
            </a:r>
          </a:p>
        </p:txBody>
      </p:sp>
      <p:sp>
        <p:nvSpPr>
          <p:cNvPr id="10" name="Rectangle 9">
            <a:extLst>
              <a:ext uri="{FF2B5EF4-FFF2-40B4-BE49-F238E27FC236}">
                <a16:creationId xmlns:a16="http://schemas.microsoft.com/office/drawing/2014/main" id="{6D203ADF-3147-8CC0-79E4-5E1D951DEA7C}"/>
              </a:ext>
            </a:extLst>
          </p:cNvPr>
          <p:cNvSpPr/>
          <p:nvPr/>
        </p:nvSpPr>
        <p:spPr>
          <a:xfrm>
            <a:off x="825158" y="24551850"/>
            <a:ext cx="8298369" cy="7037571"/>
          </a:xfrm>
          <a:prstGeom prst="rect">
            <a:avLst/>
          </a:prstGeom>
          <a:solidFill>
            <a:srgbClr val="DAEB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900"/>
          </a:p>
        </p:txBody>
      </p:sp>
      <p:sp>
        <p:nvSpPr>
          <p:cNvPr id="11" name="TextBox 10">
            <a:extLst>
              <a:ext uri="{FF2B5EF4-FFF2-40B4-BE49-F238E27FC236}">
                <a16:creationId xmlns:a16="http://schemas.microsoft.com/office/drawing/2014/main" id="{A2958595-9C5F-44D1-958F-F48F96287DB5}"/>
              </a:ext>
            </a:extLst>
          </p:cNvPr>
          <p:cNvSpPr txBox="1"/>
          <p:nvPr/>
        </p:nvSpPr>
        <p:spPr>
          <a:xfrm>
            <a:off x="1409899" y="24917383"/>
            <a:ext cx="7202058" cy="6332503"/>
          </a:xfrm>
          <a:prstGeom prst="rect">
            <a:avLst/>
          </a:prstGeom>
          <a:noFill/>
        </p:spPr>
        <p:txBody>
          <a:bodyPr wrap="square" rtlCol="0">
            <a:spAutoFit/>
          </a:bodyPr>
          <a:lstStyle/>
          <a:p>
            <a:pPr>
              <a:spcAft>
                <a:spcPts val="1500"/>
              </a:spcAft>
            </a:pPr>
            <a:r>
              <a:rPr lang="en-US" sz="4500" b="1" dirty="0">
                <a:latin typeface="Calibri" panose="020F0502020204030204" pitchFamily="34" charset="0"/>
                <a:ea typeface="Calibri" panose="020F0502020204030204" pitchFamily="34" charset="0"/>
                <a:cs typeface="Calibri" panose="020F0502020204030204" pitchFamily="34" charset="0"/>
              </a:rPr>
              <a:t>The transfer share</a:t>
            </a:r>
          </a:p>
          <a:p>
            <a:pPr>
              <a:spcAft>
                <a:spcPts val="1500"/>
              </a:spcAft>
            </a:pPr>
            <a:r>
              <a:rPr lang="en-US" sz="3200" dirty="0">
                <a:effectLst/>
                <a:latin typeface="Open Sans" panose="020B0606030504020204" pitchFamily="34" charset="0"/>
                <a:ea typeface="Open Sans" panose="020B0606030504020204" pitchFamily="34" charset="0"/>
                <a:cs typeface="Open Sans" panose="020B0606030504020204" pitchFamily="34" charset="0"/>
              </a:rPr>
              <a:t>The “transfer share” compares the cash transfer amount to the household’s overall consumption. It is obtained by dividing the monthly transfer amount received by the household by its monthly consumption net of the transfer. It is expressed in percentage units. It allows to examine how economically meaningful the cash transfer is to the households.</a:t>
            </a:r>
          </a:p>
        </p:txBody>
      </p:sp>
      <p:sp>
        <p:nvSpPr>
          <p:cNvPr id="15" name="TextBox 14">
            <a:extLst>
              <a:ext uri="{FF2B5EF4-FFF2-40B4-BE49-F238E27FC236}">
                <a16:creationId xmlns:a16="http://schemas.microsoft.com/office/drawing/2014/main" id="{DEF948ED-7AD4-2761-A945-97B02FCD6E59}"/>
              </a:ext>
            </a:extLst>
          </p:cNvPr>
          <p:cNvSpPr txBox="1"/>
          <p:nvPr/>
        </p:nvSpPr>
        <p:spPr>
          <a:xfrm>
            <a:off x="10584709" y="17083307"/>
            <a:ext cx="13502511" cy="2708434"/>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3000" dirty="0">
                <a:latin typeface="Open Sans" panose="020B0606030504020204" pitchFamily="34" charset="0"/>
                <a:ea typeface="Open Sans" panose="020B0606030504020204" pitchFamily="34" charset="0"/>
                <a:cs typeface="Open Sans" panose="020B0606030504020204" pitchFamily="34" charset="0"/>
              </a:rPr>
              <a:t>Prices increased almost 6 times from January 2010 to April 2023.</a:t>
            </a:r>
          </a:p>
          <a:p>
            <a:pPr marL="457200" indent="-457200">
              <a:spcAft>
                <a:spcPts val="1200"/>
              </a:spcAft>
              <a:buFont typeface="Arial" panose="020B0604020202020204" pitchFamily="34" charset="0"/>
              <a:buChar char="•"/>
            </a:pPr>
            <a:r>
              <a:rPr lang="en-US" sz="3000" dirty="0">
                <a:latin typeface="Open Sans" panose="020B0606030504020204" pitchFamily="34" charset="0"/>
                <a:ea typeface="Open Sans" panose="020B0606030504020204" pitchFamily="34" charset="0"/>
                <a:cs typeface="Open Sans" panose="020B0606030504020204" pitchFamily="34" charset="0"/>
              </a:rPr>
              <a:t>Despite two increases in the nominal transfer amount, inflation steadily eroded the transfer’s purchasing capacity.</a:t>
            </a:r>
          </a:p>
          <a:p>
            <a:pPr marL="457200" indent="-457200">
              <a:spcAft>
                <a:spcPts val="1200"/>
              </a:spcAft>
              <a:buFont typeface="Arial" panose="020B0604020202020204" pitchFamily="34" charset="0"/>
              <a:buChar char="•"/>
            </a:pPr>
            <a:r>
              <a:rPr lang="en-US" sz="3000" dirty="0">
                <a:latin typeface="Open Sans" panose="020B0606030504020204" pitchFamily="34" charset="0"/>
                <a:ea typeface="Open Sans" panose="020B0606030504020204" pitchFamily="34" charset="0"/>
                <a:cs typeface="Open Sans" panose="020B0606030504020204" pitchFamily="34" charset="0"/>
              </a:rPr>
              <a:t>During 2022 and early 2023, the real value of the transfer has been below what it was in January 2010.</a:t>
            </a:r>
          </a:p>
        </p:txBody>
      </p:sp>
      <p:sp>
        <p:nvSpPr>
          <p:cNvPr id="18" name="TextBox 17">
            <a:extLst>
              <a:ext uri="{FF2B5EF4-FFF2-40B4-BE49-F238E27FC236}">
                <a16:creationId xmlns:a16="http://schemas.microsoft.com/office/drawing/2014/main" id="{ED3F9536-5821-9DD3-B5FE-D0C1B5316AF0}"/>
              </a:ext>
            </a:extLst>
          </p:cNvPr>
          <p:cNvSpPr txBox="1"/>
          <p:nvPr/>
        </p:nvSpPr>
        <p:spPr>
          <a:xfrm>
            <a:off x="10353817" y="20453194"/>
            <a:ext cx="15681960" cy="1169551"/>
          </a:xfrm>
          <a:prstGeom prst="rect">
            <a:avLst/>
          </a:prstGeom>
          <a:noFill/>
        </p:spPr>
        <p:txBody>
          <a:bodyPr wrap="square" rtlCol="0">
            <a:spAutoFit/>
          </a:bodyPr>
          <a:lstStyle/>
          <a:p>
            <a:pPr algn="ctr"/>
            <a:r>
              <a:rPr lang="en-US" sz="3500" b="1" dirty="0">
                <a:solidFill>
                  <a:srgbClr val="13294B"/>
                </a:solidFill>
                <a:latin typeface="Calibri" panose="020F0502020204030204" pitchFamily="34" charset="0"/>
                <a:ea typeface="Calibri" panose="020F0502020204030204" pitchFamily="34" charset="0"/>
                <a:cs typeface="Calibri" panose="020F0502020204030204" pitchFamily="34" charset="0"/>
              </a:rPr>
              <a:t>Most LEAP households had transfer shares </a:t>
            </a:r>
          </a:p>
          <a:p>
            <a:pPr algn="ctr"/>
            <a:r>
              <a:rPr lang="en-US" sz="3500" b="1" dirty="0">
                <a:solidFill>
                  <a:srgbClr val="13294B"/>
                </a:solidFill>
                <a:latin typeface="Calibri" panose="020F0502020204030204" pitchFamily="34" charset="0"/>
                <a:ea typeface="Calibri" panose="020F0502020204030204" pitchFamily="34" charset="0"/>
                <a:cs typeface="Calibri" panose="020F0502020204030204" pitchFamily="34" charset="0"/>
              </a:rPr>
              <a:t>below the average of 5.5% transfer share</a:t>
            </a:r>
          </a:p>
        </p:txBody>
      </p:sp>
      <p:sp>
        <p:nvSpPr>
          <p:cNvPr id="19" name="TextBox 18">
            <a:extLst>
              <a:ext uri="{FF2B5EF4-FFF2-40B4-BE49-F238E27FC236}">
                <a16:creationId xmlns:a16="http://schemas.microsoft.com/office/drawing/2014/main" id="{68BD82D0-6878-48F2-97FE-84E3E99F8519}"/>
              </a:ext>
            </a:extLst>
          </p:cNvPr>
          <p:cNvSpPr txBox="1"/>
          <p:nvPr/>
        </p:nvSpPr>
        <p:spPr>
          <a:xfrm>
            <a:off x="10353817" y="7303032"/>
            <a:ext cx="15681960" cy="1169551"/>
          </a:xfrm>
          <a:prstGeom prst="rect">
            <a:avLst/>
          </a:prstGeom>
          <a:noFill/>
        </p:spPr>
        <p:txBody>
          <a:bodyPr wrap="square" rtlCol="0">
            <a:spAutoFit/>
          </a:bodyPr>
          <a:lstStyle/>
          <a:p>
            <a:pPr algn="ctr"/>
            <a:r>
              <a:rPr lang="en-US" sz="3500" b="1" dirty="0">
                <a:solidFill>
                  <a:srgbClr val="13294B"/>
                </a:solidFill>
                <a:latin typeface="Calibri" panose="020F0502020204030204" pitchFamily="34" charset="0"/>
                <a:ea typeface="Calibri" panose="020F0502020204030204" pitchFamily="34" charset="0"/>
                <a:cs typeface="Calibri" panose="020F0502020204030204" pitchFamily="34" charset="0"/>
              </a:rPr>
              <a:t>The real value of the LEAP transfer </a:t>
            </a:r>
            <a:br>
              <a:rPr lang="en-US" sz="3500" b="1" dirty="0">
                <a:solidFill>
                  <a:srgbClr val="13294B"/>
                </a:solidFill>
                <a:latin typeface="Calibri" panose="020F0502020204030204" pitchFamily="34" charset="0"/>
                <a:ea typeface="Calibri" panose="020F0502020204030204" pitchFamily="34" charset="0"/>
                <a:cs typeface="Calibri" panose="020F0502020204030204" pitchFamily="34" charset="0"/>
              </a:rPr>
            </a:br>
            <a:r>
              <a:rPr lang="en-US" sz="3500" b="1" dirty="0">
                <a:solidFill>
                  <a:srgbClr val="13294B"/>
                </a:solidFill>
                <a:latin typeface="Calibri" panose="020F0502020204030204" pitchFamily="34" charset="0"/>
                <a:ea typeface="Calibri" panose="020F0502020204030204" pitchFamily="34" charset="0"/>
                <a:cs typeface="Calibri" panose="020F0502020204030204" pitchFamily="34" charset="0"/>
              </a:rPr>
              <a:t>in 2023 is the lowest since 2010</a:t>
            </a:r>
          </a:p>
        </p:txBody>
      </p:sp>
      <p:sp>
        <p:nvSpPr>
          <p:cNvPr id="22" name="TextBox 21">
            <a:extLst>
              <a:ext uri="{FF2B5EF4-FFF2-40B4-BE49-F238E27FC236}">
                <a16:creationId xmlns:a16="http://schemas.microsoft.com/office/drawing/2014/main" id="{ACFB4156-1246-C49C-4EBA-6A736053B7A9}"/>
              </a:ext>
            </a:extLst>
          </p:cNvPr>
          <p:cNvSpPr txBox="1"/>
          <p:nvPr/>
        </p:nvSpPr>
        <p:spPr>
          <a:xfrm>
            <a:off x="21383236" y="24508014"/>
            <a:ext cx="4094632" cy="1061829"/>
          </a:xfrm>
          <a:prstGeom prst="rect">
            <a:avLst/>
          </a:prstGeom>
          <a:noFill/>
        </p:spPr>
        <p:txBody>
          <a:bodyPr wrap="square" rtlCol="0">
            <a:spAutoFit/>
          </a:bodyPr>
          <a:lstStyle/>
          <a:p>
            <a:pPr marL="0" marR="0">
              <a:spcBef>
                <a:spcPts val="0"/>
              </a:spcBef>
              <a:spcAft>
                <a:spcPts val="600"/>
              </a:spcAft>
            </a:pPr>
            <a:r>
              <a:rPr lang="en-US" sz="2100" dirty="0">
                <a:effectLst/>
                <a:latin typeface="Calibri" panose="020F0502020204030204" pitchFamily="34" charset="0"/>
                <a:ea typeface="Calibri" panose="020F0502020204030204" pitchFamily="34" charset="0"/>
                <a:cs typeface="Calibri" panose="020F0502020204030204" pitchFamily="34" charset="0"/>
              </a:rPr>
              <a:t>Note: Distribution of LEAP households by their transfer share. 2021 LEAP+ISS baseline survey. </a:t>
            </a:r>
          </a:p>
        </p:txBody>
      </p:sp>
      <p:sp>
        <p:nvSpPr>
          <p:cNvPr id="23" name="TextBox 22">
            <a:extLst>
              <a:ext uri="{FF2B5EF4-FFF2-40B4-BE49-F238E27FC236}">
                <a16:creationId xmlns:a16="http://schemas.microsoft.com/office/drawing/2014/main" id="{B6BD7DBF-1CCD-5CF7-2BC2-69FDC03D5046}"/>
              </a:ext>
            </a:extLst>
          </p:cNvPr>
          <p:cNvSpPr txBox="1"/>
          <p:nvPr/>
        </p:nvSpPr>
        <p:spPr>
          <a:xfrm>
            <a:off x="10584709" y="28030788"/>
            <a:ext cx="13502511" cy="3170099"/>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3000" dirty="0">
                <a:latin typeface="Open Sans" panose="020B0606030504020204" pitchFamily="34" charset="0"/>
                <a:ea typeface="Open Sans" panose="020B0606030504020204" pitchFamily="34" charset="0"/>
                <a:cs typeface="Open Sans" panose="020B0606030504020204" pitchFamily="34" charset="0"/>
              </a:rPr>
              <a:t>In 2021, the cash transfer was equivalent to only 5.5% of LEAP households’ consumption, on average.</a:t>
            </a:r>
          </a:p>
          <a:p>
            <a:pPr marL="457200" indent="-457200">
              <a:spcAft>
                <a:spcPts val="1200"/>
              </a:spcAft>
              <a:buFont typeface="Arial" panose="020B0604020202020204" pitchFamily="34" charset="0"/>
              <a:buChar char="•"/>
            </a:pPr>
            <a:r>
              <a:rPr lang="en-US" sz="3000" dirty="0">
                <a:latin typeface="Open Sans" panose="020B0606030504020204" pitchFamily="34" charset="0"/>
                <a:ea typeface="Open Sans" panose="020B0606030504020204" pitchFamily="34" charset="0"/>
                <a:cs typeface="Open Sans" panose="020B0606030504020204" pitchFamily="34" charset="0"/>
              </a:rPr>
              <a:t>The transfer share in 2021 was the lowest of all previous LEAP evaluation surveys of 2010, 2012 and 2016.</a:t>
            </a:r>
          </a:p>
          <a:p>
            <a:pPr marL="457200" indent="-457200">
              <a:spcAft>
                <a:spcPts val="1200"/>
              </a:spcAft>
              <a:buFont typeface="Arial" panose="020B0604020202020204" pitchFamily="34" charset="0"/>
              <a:buChar char="•"/>
            </a:pPr>
            <a:r>
              <a:rPr lang="en-US" sz="3000" dirty="0">
                <a:latin typeface="Open Sans" panose="020B0606030504020204" pitchFamily="34" charset="0"/>
                <a:ea typeface="Open Sans" panose="020B0606030504020204" pitchFamily="34" charset="0"/>
                <a:cs typeface="Open Sans" panose="020B0606030504020204" pitchFamily="34" charset="0"/>
              </a:rPr>
              <a:t>In 2021, most LEAP households (98%) had transfer shares of less than the recommended level of 20%.</a:t>
            </a:r>
          </a:p>
        </p:txBody>
      </p:sp>
      <p:sp>
        <p:nvSpPr>
          <p:cNvPr id="25" name="TextBox 24">
            <a:extLst>
              <a:ext uri="{FF2B5EF4-FFF2-40B4-BE49-F238E27FC236}">
                <a16:creationId xmlns:a16="http://schemas.microsoft.com/office/drawing/2014/main" id="{99A3CE75-2147-6120-95C4-F7ABF002FF42}"/>
              </a:ext>
            </a:extLst>
          </p:cNvPr>
          <p:cNvSpPr txBox="1"/>
          <p:nvPr/>
        </p:nvSpPr>
        <p:spPr>
          <a:xfrm>
            <a:off x="27570011" y="7303032"/>
            <a:ext cx="14842642" cy="1169551"/>
          </a:xfrm>
          <a:prstGeom prst="rect">
            <a:avLst/>
          </a:prstGeom>
          <a:noFill/>
        </p:spPr>
        <p:txBody>
          <a:bodyPr wrap="square" rtlCol="0">
            <a:spAutoFit/>
          </a:bodyPr>
          <a:lstStyle/>
          <a:p>
            <a:pPr algn="ctr">
              <a:spcAft>
                <a:spcPts val="1500"/>
              </a:spcAft>
            </a:pPr>
            <a:r>
              <a:rPr lang="en-US" sz="3500" b="1" dirty="0">
                <a:solidFill>
                  <a:srgbClr val="13294B"/>
                </a:solidFill>
                <a:latin typeface="Calibri" panose="020F0502020204030204" pitchFamily="34" charset="0"/>
                <a:ea typeface="Calibri" panose="020F0502020204030204" pitchFamily="34" charset="0"/>
                <a:cs typeface="Calibri" panose="020F0502020204030204" pitchFamily="34" charset="0"/>
              </a:rPr>
              <a:t>The real value of the SCTP transfer </a:t>
            </a:r>
            <a:br>
              <a:rPr lang="en-US" sz="3500" b="1" dirty="0">
                <a:solidFill>
                  <a:srgbClr val="13294B"/>
                </a:solidFill>
                <a:latin typeface="Calibri" panose="020F0502020204030204" pitchFamily="34" charset="0"/>
                <a:ea typeface="Calibri" panose="020F0502020204030204" pitchFamily="34" charset="0"/>
                <a:cs typeface="Calibri" panose="020F0502020204030204" pitchFamily="34" charset="0"/>
              </a:rPr>
            </a:br>
            <a:r>
              <a:rPr lang="en-US" sz="3500" b="1" dirty="0">
                <a:solidFill>
                  <a:srgbClr val="13294B"/>
                </a:solidFill>
                <a:latin typeface="Calibri" panose="020F0502020204030204" pitchFamily="34" charset="0"/>
                <a:ea typeface="Calibri" panose="020F0502020204030204" pitchFamily="34" charset="0"/>
                <a:cs typeface="Calibri" panose="020F0502020204030204" pitchFamily="34" charset="0"/>
              </a:rPr>
              <a:t>in 2023 is the lowest since April 2015</a:t>
            </a:r>
          </a:p>
        </p:txBody>
      </p:sp>
      <p:sp>
        <p:nvSpPr>
          <p:cNvPr id="27" name="TextBox 26">
            <a:extLst>
              <a:ext uri="{FF2B5EF4-FFF2-40B4-BE49-F238E27FC236}">
                <a16:creationId xmlns:a16="http://schemas.microsoft.com/office/drawing/2014/main" id="{DDD1FA58-1324-4104-C238-98112F254DA5}"/>
              </a:ext>
            </a:extLst>
          </p:cNvPr>
          <p:cNvSpPr txBox="1"/>
          <p:nvPr/>
        </p:nvSpPr>
        <p:spPr>
          <a:xfrm>
            <a:off x="27300343" y="17083307"/>
            <a:ext cx="14208603" cy="2554545"/>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3000" dirty="0">
                <a:latin typeface="Open Sans" panose="020B0606030504020204" pitchFamily="34" charset="0"/>
                <a:ea typeface="Open Sans" panose="020B0606030504020204" pitchFamily="34" charset="0"/>
                <a:cs typeface="Open Sans" panose="020B0606030504020204" pitchFamily="34" charset="0"/>
              </a:rPr>
              <a:t>Prices in rural areas increased 5.38 times from August 2013 to April 2023.</a:t>
            </a:r>
          </a:p>
          <a:p>
            <a:pPr marL="457200" indent="-457200">
              <a:spcAft>
                <a:spcPts val="1200"/>
              </a:spcAft>
              <a:buFont typeface="Arial" panose="020B0604020202020204" pitchFamily="34" charset="0"/>
              <a:buChar char="•"/>
            </a:pPr>
            <a:r>
              <a:rPr lang="en-US" sz="3000" dirty="0">
                <a:latin typeface="Open Sans" panose="020B0606030504020204" pitchFamily="34" charset="0"/>
                <a:ea typeface="Open Sans" panose="020B0606030504020204" pitchFamily="34" charset="0"/>
                <a:cs typeface="Open Sans" panose="020B0606030504020204" pitchFamily="34" charset="0"/>
              </a:rPr>
              <a:t>Inflation in Malawi steadily eroded the purchasing capacity of the transfer. Three increases in the nominal amount restored the real value but only for a few months. For most of the time (99 out of 117 months), the real value was below the August 2013 level.</a:t>
            </a:r>
          </a:p>
        </p:txBody>
      </p:sp>
      <p:sp>
        <p:nvSpPr>
          <p:cNvPr id="28" name="TextBox 27">
            <a:extLst>
              <a:ext uri="{FF2B5EF4-FFF2-40B4-BE49-F238E27FC236}">
                <a16:creationId xmlns:a16="http://schemas.microsoft.com/office/drawing/2014/main" id="{39AFF24F-7563-03C8-9DFE-A08404F14F27}"/>
              </a:ext>
            </a:extLst>
          </p:cNvPr>
          <p:cNvSpPr txBox="1"/>
          <p:nvPr/>
        </p:nvSpPr>
        <p:spPr>
          <a:xfrm>
            <a:off x="27150352" y="20453194"/>
            <a:ext cx="15681960" cy="1169551"/>
          </a:xfrm>
          <a:prstGeom prst="rect">
            <a:avLst/>
          </a:prstGeom>
          <a:noFill/>
        </p:spPr>
        <p:txBody>
          <a:bodyPr wrap="square" rtlCol="0">
            <a:spAutoFit/>
          </a:bodyPr>
          <a:lstStyle/>
          <a:p>
            <a:pPr algn="ctr"/>
            <a:r>
              <a:rPr lang="en-US" sz="3500" b="1" dirty="0">
                <a:solidFill>
                  <a:srgbClr val="13294B"/>
                </a:solidFill>
                <a:latin typeface="Calibri" panose="020F0502020204030204" pitchFamily="34" charset="0"/>
                <a:ea typeface="Calibri" panose="020F0502020204030204" pitchFamily="34" charset="0"/>
                <a:cs typeface="Calibri" panose="020F0502020204030204" pitchFamily="34" charset="0"/>
              </a:rPr>
              <a:t>Most SCTP households had transfer shares </a:t>
            </a:r>
            <a:br>
              <a:rPr lang="en-US" sz="3500" b="1" dirty="0">
                <a:solidFill>
                  <a:srgbClr val="13294B"/>
                </a:solidFill>
                <a:latin typeface="Calibri" panose="020F0502020204030204" pitchFamily="34" charset="0"/>
                <a:ea typeface="Calibri" panose="020F0502020204030204" pitchFamily="34" charset="0"/>
                <a:cs typeface="Calibri" panose="020F0502020204030204" pitchFamily="34" charset="0"/>
              </a:rPr>
            </a:br>
            <a:r>
              <a:rPr lang="en-US" sz="3500" b="1" dirty="0">
                <a:solidFill>
                  <a:srgbClr val="13294B"/>
                </a:solidFill>
                <a:latin typeface="Calibri" panose="020F0502020204030204" pitchFamily="34" charset="0"/>
                <a:ea typeface="Calibri" panose="020F0502020204030204" pitchFamily="34" charset="0"/>
                <a:cs typeface="Calibri" panose="020F0502020204030204" pitchFamily="34" charset="0"/>
              </a:rPr>
              <a:t>below the average of 18% transfer share</a:t>
            </a:r>
          </a:p>
        </p:txBody>
      </p:sp>
      <p:sp>
        <p:nvSpPr>
          <p:cNvPr id="30" name="TextBox 29">
            <a:extLst>
              <a:ext uri="{FF2B5EF4-FFF2-40B4-BE49-F238E27FC236}">
                <a16:creationId xmlns:a16="http://schemas.microsoft.com/office/drawing/2014/main" id="{15A9839F-5656-9D43-1457-2760B82EC3DD}"/>
              </a:ext>
            </a:extLst>
          </p:cNvPr>
          <p:cNvSpPr txBox="1"/>
          <p:nvPr/>
        </p:nvSpPr>
        <p:spPr>
          <a:xfrm>
            <a:off x="37866687" y="24508014"/>
            <a:ext cx="4376234" cy="1061829"/>
          </a:xfrm>
          <a:prstGeom prst="rect">
            <a:avLst/>
          </a:prstGeom>
          <a:noFill/>
        </p:spPr>
        <p:txBody>
          <a:bodyPr wrap="square" rtlCol="0">
            <a:spAutoFit/>
          </a:bodyPr>
          <a:lstStyle/>
          <a:p>
            <a:pPr marL="0" marR="0">
              <a:spcBef>
                <a:spcPts val="0"/>
              </a:spcBef>
              <a:spcAft>
                <a:spcPts val="600"/>
              </a:spcAft>
            </a:pPr>
            <a:r>
              <a:rPr lang="en-US" sz="2100" dirty="0">
                <a:effectLst/>
                <a:latin typeface="Calibri" panose="020F0502020204030204" pitchFamily="34" charset="0"/>
                <a:ea typeface="Calibri" panose="020F0502020204030204" pitchFamily="34" charset="0"/>
                <a:cs typeface="Calibri" panose="020F0502020204030204" pitchFamily="34" charset="0"/>
              </a:rPr>
              <a:t>Note: Distribution of SCTP households by their transfer share. 2021 SCTP evaluation survey (New group). </a:t>
            </a:r>
          </a:p>
        </p:txBody>
      </p:sp>
      <p:sp>
        <p:nvSpPr>
          <p:cNvPr id="32" name="TextBox 31">
            <a:extLst>
              <a:ext uri="{FF2B5EF4-FFF2-40B4-BE49-F238E27FC236}">
                <a16:creationId xmlns:a16="http://schemas.microsoft.com/office/drawing/2014/main" id="{DC0ADC54-65F8-9D3E-F1B5-5429A880614B}"/>
              </a:ext>
            </a:extLst>
          </p:cNvPr>
          <p:cNvSpPr txBox="1"/>
          <p:nvPr/>
        </p:nvSpPr>
        <p:spPr>
          <a:xfrm>
            <a:off x="27300344" y="28030789"/>
            <a:ext cx="13733329" cy="2092881"/>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3000" dirty="0">
                <a:latin typeface="Open Sans" panose="020B0606030504020204" pitchFamily="34" charset="0"/>
                <a:ea typeface="Open Sans" panose="020B0606030504020204" pitchFamily="34" charset="0"/>
                <a:cs typeface="Open Sans" panose="020B0606030504020204" pitchFamily="34" charset="0"/>
              </a:rPr>
              <a:t>In 2021, the cash transfer was equivalent to 18% of SCTP households’ consumption, on average.</a:t>
            </a:r>
          </a:p>
          <a:p>
            <a:pPr marL="457200" indent="-457200">
              <a:spcAft>
                <a:spcPts val="1200"/>
              </a:spcAft>
              <a:buFont typeface="Arial" panose="020B0604020202020204" pitchFamily="34" charset="0"/>
              <a:buChar char="•"/>
            </a:pPr>
            <a:r>
              <a:rPr lang="en-US" sz="3000" dirty="0">
                <a:latin typeface="Open Sans" panose="020B0606030504020204" pitchFamily="34" charset="0"/>
                <a:ea typeface="Open Sans" panose="020B0606030504020204" pitchFamily="34" charset="0"/>
                <a:cs typeface="Open Sans" panose="020B0606030504020204" pitchFamily="34" charset="0"/>
              </a:rPr>
              <a:t>In 2021, most SCTP households (68%) had transfer shares of less than the recommended level of 20%.</a:t>
            </a:r>
          </a:p>
        </p:txBody>
      </p:sp>
      <p:sp>
        <p:nvSpPr>
          <p:cNvPr id="40" name="Rectangle: Rounded Corners 39">
            <a:extLst>
              <a:ext uri="{FF2B5EF4-FFF2-40B4-BE49-F238E27FC236}">
                <a16:creationId xmlns:a16="http://schemas.microsoft.com/office/drawing/2014/main" id="{AC6DE4EA-7901-CDAA-4715-DA6C58C97B41}"/>
              </a:ext>
            </a:extLst>
          </p:cNvPr>
          <p:cNvSpPr/>
          <p:nvPr/>
        </p:nvSpPr>
        <p:spPr>
          <a:xfrm>
            <a:off x="14114567" y="31490140"/>
            <a:ext cx="25685896" cy="6198856"/>
          </a:xfrm>
          <a:prstGeom prst="roundRect">
            <a:avLst>
              <a:gd name="adj" fmla="val 10993"/>
            </a:avLst>
          </a:prstGeom>
          <a:solidFill>
            <a:srgbClr val="13294B"/>
          </a:solidFill>
          <a:ln w="152400">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900"/>
          </a:p>
        </p:txBody>
      </p:sp>
      <p:sp>
        <p:nvSpPr>
          <p:cNvPr id="41" name="TextBox 40">
            <a:extLst>
              <a:ext uri="{FF2B5EF4-FFF2-40B4-BE49-F238E27FC236}">
                <a16:creationId xmlns:a16="http://schemas.microsoft.com/office/drawing/2014/main" id="{F73FADED-27B3-54DB-6F3A-F7A7A2078ED5}"/>
              </a:ext>
            </a:extLst>
          </p:cNvPr>
          <p:cNvSpPr txBox="1"/>
          <p:nvPr/>
        </p:nvSpPr>
        <p:spPr>
          <a:xfrm>
            <a:off x="14706270" y="32916393"/>
            <a:ext cx="10861321" cy="4893647"/>
          </a:xfrm>
          <a:prstGeom prst="rect">
            <a:avLst/>
          </a:prstGeom>
          <a:noFill/>
        </p:spPr>
        <p:txBody>
          <a:bodyPr wrap="square" rtlCol="0">
            <a:spAutoFit/>
          </a:bodyPr>
          <a:lstStyle/>
          <a:p>
            <a:pPr marL="515938" indent="-515938">
              <a:spcAft>
                <a:spcPts val="1500"/>
              </a:spcAft>
            </a:pPr>
            <a:r>
              <a:rPr lang="en-US" sz="3500" b="1" dirty="0">
                <a:solidFill>
                  <a:schemeClr val="bg1"/>
                </a:solidFill>
                <a:latin typeface="Open Sans" panose="020B0606030504020204" pitchFamily="34" charset="0"/>
                <a:ea typeface="Open Sans" panose="020B0606030504020204" pitchFamily="34" charset="0"/>
                <a:cs typeface="Open Sans" panose="020B0606030504020204" pitchFamily="34" charset="0"/>
              </a:rPr>
              <a:t>1. </a:t>
            </a:r>
            <a:r>
              <a:rPr lang="en-US" sz="3500" dirty="0">
                <a:solidFill>
                  <a:schemeClr val="bg1"/>
                </a:solidFill>
                <a:latin typeface="Open Sans" panose="020B0606030504020204" pitchFamily="34" charset="0"/>
                <a:ea typeface="Open Sans" panose="020B0606030504020204" pitchFamily="34" charset="0"/>
                <a:cs typeface="Open Sans" panose="020B0606030504020204" pitchFamily="34" charset="0"/>
              </a:rPr>
              <a:t>Fo</a:t>
            </a:r>
            <a:r>
              <a:rPr lang="en-US" sz="3600" dirty="0">
                <a:solidFill>
                  <a:schemeClr val="bg1"/>
                </a:solidFill>
                <a:latin typeface="Open Sans" panose="020B0606030504020204" pitchFamily="34" charset="0"/>
                <a:ea typeface="Open Sans" panose="020B0606030504020204" pitchFamily="34" charset="0"/>
                <a:cs typeface="Open Sans" panose="020B0606030504020204" pitchFamily="34" charset="0"/>
              </a:rPr>
              <a:t>r cash transfer programs to achieve its intended impacts it is crucial that the value of the transfer is high and economically meaningful to the households.</a:t>
            </a:r>
          </a:p>
          <a:p>
            <a:pPr marL="515938" indent="-515938">
              <a:spcAft>
                <a:spcPts val="1500"/>
              </a:spcAft>
            </a:pPr>
            <a:r>
              <a:rPr lang="en-US" sz="3500" b="1" dirty="0">
                <a:solidFill>
                  <a:schemeClr val="bg1"/>
                </a:solidFill>
                <a:latin typeface="Open Sans" panose="020B0606030504020204" pitchFamily="34" charset="0"/>
                <a:ea typeface="Open Sans" panose="020B0606030504020204" pitchFamily="34" charset="0"/>
                <a:cs typeface="Open Sans" panose="020B0606030504020204" pitchFamily="34" charset="0"/>
              </a:rPr>
              <a:t>2. </a:t>
            </a:r>
            <a:r>
              <a:rPr lang="en-US" sz="3600" dirty="0">
                <a:solidFill>
                  <a:schemeClr val="bg1"/>
                </a:solidFill>
                <a:latin typeface="Open Sans" panose="020B0606030504020204" pitchFamily="34" charset="0"/>
                <a:ea typeface="Open Sans" panose="020B0606030504020204" pitchFamily="34" charset="0"/>
                <a:cs typeface="Open Sans" panose="020B0606030504020204" pitchFamily="34" charset="0"/>
              </a:rPr>
              <a:t>Cash transfer programs should monitor the evolution of inflation and its effect on the real value of the transfer.</a:t>
            </a:r>
          </a:p>
          <a:p>
            <a:pPr>
              <a:spcAft>
                <a:spcPts val="1500"/>
              </a:spcAft>
            </a:pPr>
            <a:endParaRPr lang="en-US" sz="35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7" name="TextBox 46">
            <a:extLst>
              <a:ext uri="{FF2B5EF4-FFF2-40B4-BE49-F238E27FC236}">
                <a16:creationId xmlns:a16="http://schemas.microsoft.com/office/drawing/2014/main" id="{704A93A8-0713-3A92-43AE-4DA653EBC4F0}"/>
              </a:ext>
            </a:extLst>
          </p:cNvPr>
          <p:cNvSpPr txBox="1"/>
          <p:nvPr/>
        </p:nvSpPr>
        <p:spPr>
          <a:xfrm>
            <a:off x="26713240" y="32954058"/>
            <a:ext cx="12786186" cy="4162678"/>
          </a:xfrm>
          <a:prstGeom prst="rect">
            <a:avLst/>
          </a:prstGeom>
          <a:noFill/>
        </p:spPr>
        <p:txBody>
          <a:bodyPr wrap="square" rtlCol="0">
            <a:spAutoFit/>
          </a:bodyPr>
          <a:lstStyle/>
          <a:p>
            <a:pPr marL="515938" indent="-515938">
              <a:spcAft>
                <a:spcPts val="1500"/>
              </a:spcAft>
            </a:pPr>
            <a:r>
              <a:rPr lang="en-US" sz="3500" b="1" dirty="0">
                <a:solidFill>
                  <a:schemeClr val="bg1"/>
                </a:solidFill>
                <a:latin typeface="Open Sans" panose="020B0606030504020204" pitchFamily="34" charset="0"/>
                <a:ea typeface="Open Sans" panose="020B0606030504020204" pitchFamily="34" charset="0"/>
                <a:cs typeface="Open Sans" panose="020B0606030504020204" pitchFamily="34" charset="0"/>
              </a:rPr>
              <a:t>3. </a:t>
            </a:r>
            <a:r>
              <a:rPr lang="en-US" sz="3600" dirty="0">
                <a:solidFill>
                  <a:schemeClr val="bg1"/>
                </a:solidFill>
                <a:latin typeface="Open Sans" panose="020B0606030504020204" pitchFamily="34" charset="0"/>
                <a:ea typeface="Open Sans" panose="020B0606030504020204" pitchFamily="34" charset="0"/>
                <a:cs typeface="Open Sans" panose="020B0606030504020204" pitchFamily="34" charset="0"/>
              </a:rPr>
              <a:t>Stakeholders should review the transfer amounts periodically and make appropriate adjustments to protect their real value. </a:t>
            </a:r>
          </a:p>
          <a:p>
            <a:pPr marL="515938" indent="-515938">
              <a:spcAft>
                <a:spcPts val="1500"/>
              </a:spcAft>
            </a:pPr>
            <a:r>
              <a:rPr lang="en-US" sz="3500" b="1" dirty="0">
                <a:solidFill>
                  <a:schemeClr val="bg1"/>
                </a:solidFill>
                <a:latin typeface="Open Sans" panose="020B0606030504020204" pitchFamily="34" charset="0"/>
                <a:ea typeface="Open Sans" panose="020B0606030504020204" pitchFamily="34" charset="0"/>
                <a:cs typeface="Open Sans" panose="020B0606030504020204" pitchFamily="34" charset="0"/>
              </a:rPr>
              <a:t>4. </a:t>
            </a:r>
            <a:r>
              <a:rPr lang="en-US" sz="3600" dirty="0">
                <a:solidFill>
                  <a:schemeClr val="bg1"/>
                </a:solidFill>
                <a:latin typeface="Open Sans" panose="020B0606030504020204" pitchFamily="34" charset="0"/>
                <a:ea typeface="Open Sans" panose="020B0606030504020204" pitchFamily="34" charset="0"/>
                <a:cs typeface="Open Sans" panose="020B0606030504020204" pitchFamily="34" charset="0"/>
              </a:rPr>
              <a:t>LEAP and SCTP should increase current transfer amounts to restore the real value achieved at the peak of previous adjustments or to a reference of 20% transfer share.</a:t>
            </a:r>
          </a:p>
        </p:txBody>
      </p:sp>
      <p:sp>
        <p:nvSpPr>
          <p:cNvPr id="50" name="TextBox 49">
            <a:extLst>
              <a:ext uri="{FF2B5EF4-FFF2-40B4-BE49-F238E27FC236}">
                <a16:creationId xmlns:a16="http://schemas.microsoft.com/office/drawing/2014/main" id="{53C78727-AD89-C90A-EE23-C3EF0100F1D3}"/>
              </a:ext>
            </a:extLst>
          </p:cNvPr>
          <p:cNvSpPr txBox="1"/>
          <p:nvPr/>
        </p:nvSpPr>
        <p:spPr>
          <a:xfrm>
            <a:off x="14343167" y="31795789"/>
            <a:ext cx="24915629" cy="938719"/>
          </a:xfrm>
          <a:prstGeom prst="rect">
            <a:avLst/>
          </a:prstGeom>
          <a:noFill/>
        </p:spPr>
        <p:txBody>
          <a:bodyPr wrap="square" rtlCol="0">
            <a:spAutoFit/>
          </a:bodyPr>
          <a:lstStyle/>
          <a:p>
            <a:pPr algn="ctr">
              <a:spcAft>
                <a:spcPts val="1500"/>
              </a:spcAft>
            </a:pPr>
            <a:r>
              <a:rPr lang="en-US" sz="5500" b="1" dirty="0">
                <a:solidFill>
                  <a:schemeClr val="bg1"/>
                </a:solidFill>
                <a:latin typeface="Open Sans" panose="020B0606030504020204" pitchFamily="34" charset="0"/>
                <a:ea typeface="Open Sans" panose="020B0606030504020204" pitchFamily="34" charset="0"/>
                <a:cs typeface="Open Sans" panose="020B0606030504020204" pitchFamily="34" charset="0"/>
              </a:rPr>
              <a:t> Key points and recommendations: </a:t>
            </a:r>
            <a:endParaRPr lang="en-US" sz="55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p:txBody>
      </p:sp>
      <p:grpSp>
        <p:nvGrpSpPr>
          <p:cNvPr id="311" name="Group 310">
            <a:extLst>
              <a:ext uri="{FF2B5EF4-FFF2-40B4-BE49-F238E27FC236}">
                <a16:creationId xmlns:a16="http://schemas.microsoft.com/office/drawing/2014/main" id="{A1F4D826-AE4F-2D68-88FF-925E782DB1C3}"/>
              </a:ext>
            </a:extLst>
          </p:cNvPr>
          <p:cNvGrpSpPr/>
          <p:nvPr/>
        </p:nvGrpSpPr>
        <p:grpSpPr>
          <a:xfrm>
            <a:off x="11629592" y="21159249"/>
            <a:ext cx="8614034" cy="6460504"/>
            <a:chOff x="13257488" y="19835084"/>
            <a:chExt cx="9238135" cy="6928578"/>
          </a:xfrm>
        </p:grpSpPr>
        <p:sp>
          <p:nvSpPr>
            <p:cNvPr id="56" name="Line 10">
              <a:extLst>
                <a:ext uri="{FF2B5EF4-FFF2-40B4-BE49-F238E27FC236}">
                  <a16:creationId xmlns:a16="http://schemas.microsoft.com/office/drawing/2014/main" id="{4EBBDC91-7E24-E7A8-FC92-5521F4A4F9BC}"/>
                </a:ext>
              </a:extLst>
            </p:cNvPr>
            <p:cNvSpPr>
              <a:spLocks noChangeShapeType="1"/>
            </p:cNvSpPr>
            <p:nvPr/>
          </p:nvSpPr>
          <p:spPr bwMode="auto">
            <a:xfrm flipV="1">
              <a:off x="14840698" y="25567770"/>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11">
              <a:extLst>
                <a:ext uri="{FF2B5EF4-FFF2-40B4-BE49-F238E27FC236}">
                  <a16:creationId xmlns:a16="http://schemas.microsoft.com/office/drawing/2014/main" id="{9CB121B6-A28C-DB26-3AC3-FDD7A5249AE6}"/>
                </a:ext>
              </a:extLst>
            </p:cNvPr>
            <p:cNvSpPr>
              <a:spLocks noChangeShapeType="1"/>
            </p:cNvSpPr>
            <p:nvPr/>
          </p:nvSpPr>
          <p:spPr bwMode="auto">
            <a:xfrm flipV="1">
              <a:off x="14840698" y="25356633"/>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Line 12">
              <a:extLst>
                <a:ext uri="{FF2B5EF4-FFF2-40B4-BE49-F238E27FC236}">
                  <a16:creationId xmlns:a16="http://schemas.microsoft.com/office/drawing/2014/main" id="{578DDAEB-2447-080E-D49A-DC08E53D1E01}"/>
                </a:ext>
              </a:extLst>
            </p:cNvPr>
            <p:cNvSpPr>
              <a:spLocks noChangeShapeType="1"/>
            </p:cNvSpPr>
            <p:nvPr/>
          </p:nvSpPr>
          <p:spPr bwMode="auto">
            <a:xfrm flipV="1">
              <a:off x="14840698" y="25145495"/>
              <a:ext cx="0" cy="139700"/>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13">
              <a:extLst>
                <a:ext uri="{FF2B5EF4-FFF2-40B4-BE49-F238E27FC236}">
                  <a16:creationId xmlns:a16="http://schemas.microsoft.com/office/drawing/2014/main" id="{DBBEA847-2251-DBD5-F308-C5F202722139}"/>
                </a:ext>
              </a:extLst>
            </p:cNvPr>
            <p:cNvSpPr>
              <a:spLocks noChangeShapeType="1"/>
            </p:cNvSpPr>
            <p:nvPr/>
          </p:nvSpPr>
          <p:spPr bwMode="auto">
            <a:xfrm flipV="1">
              <a:off x="14840698" y="24932770"/>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Line 14">
              <a:extLst>
                <a:ext uri="{FF2B5EF4-FFF2-40B4-BE49-F238E27FC236}">
                  <a16:creationId xmlns:a16="http://schemas.microsoft.com/office/drawing/2014/main" id="{A2600EF4-86AB-124A-13A0-FB01F232EE8D}"/>
                </a:ext>
              </a:extLst>
            </p:cNvPr>
            <p:cNvSpPr>
              <a:spLocks noChangeShapeType="1"/>
            </p:cNvSpPr>
            <p:nvPr/>
          </p:nvSpPr>
          <p:spPr bwMode="auto">
            <a:xfrm flipV="1">
              <a:off x="14840698" y="24721633"/>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Line 15">
              <a:extLst>
                <a:ext uri="{FF2B5EF4-FFF2-40B4-BE49-F238E27FC236}">
                  <a16:creationId xmlns:a16="http://schemas.microsoft.com/office/drawing/2014/main" id="{38AD305E-5BC4-C10F-3FC5-221552C07AD3}"/>
                </a:ext>
              </a:extLst>
            </p:cNvPr>
            <p:cNvSpPr>
              <a:spLocks noChangeShapeType="1"/>
            </p:cNvSpPr>
            <p:nvPr/>
          </p:nvSpPr>
          <p:spPr bwMode="auto">
            <a:xfrm flipV="1">
              <a:off x="14840698" y="24510495"/>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Line 16">
              <a:extLst>
                <a:ext uri="{FF2B5EF4-FFF2-40B4-BE49-F238E27FC236}">
                  <a16:creationId xmlns:a16="http://schemas.microsoft.com/office/drawing/2014/main" id="{CEBEF5AC-7C6C-1545-5A88-1949C19D965A}"/>
                </a:ext>
              </a:extLst>
            </p:cNvPr>
            <p:cNvSpPr>
              <a:spLocks noChangeShapeType="1"/>
            </p:cNvSpPr>
            <p:nvPr/>
          </p:nvSpPr>
          <p:spPr bwMode="auto">
            <a:xfrm flipV="1">
              <a:off x="14840698" y="24299358"/>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Line 17">
              <a:extLst>
                <a:ext uri="{FF2B5EF4-FFF2-40B4-BE49-F238E27FC236}">
                  <a16:creationId xmlns:a16="http://schemas.microsoft.com/office/drawing/2014/main" id="{FC227EB6-4EA1-ACC5-894F-AC4BB2115BB7}"/>
                </a:ext>
              </a:extLst>
            </p:cNvPr>
            <p:cNvSpPr>
              <a:spLocks noChangeShapeType="1"/>
            </p:cNvSpPr>
            <p:nvPr/>
          </p:nvSpPr>
          <p:spPr bwMode="auto">
            <a:xfrm flipV="1">
              <a:off x="14840698" y="24088220"/>
              <a:ext cx="0" cy="139700"/>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 name="Line 18">
              <a:extLst>
                <a:ext uri="{FF2B5EF4-FFF2-40B4-BE49-F238E27FC236}">
                  <a16:creationId xmlns:a16="http://schemas.microsoft.com/office/drawing/2014/main" id="{3B397BE0-6976-AFC5-2A61-495C6B5D7758}"/>
                </a:ext>
              </a:extLst>
            </p:cNvPr>
            <p:cNvSpPr>
              <a:spLocks noChangeShapeType="1"/>
            </p:cNvSpPr>
            <p:nvPr/>
          </p:nvSpPr>
          <p:spPr bwMode="auto">
            <a:xfrm flipV="1">
              <a:off x="14840698" y="23875495"/>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 name="Line 19">
              <a:extLst>
                <a:ext uri="{FF2B5EF4-FFF2-40B4-BE49-F238E27FC236}">
                  <a16:creationId xmlns:a16="http://schemas.microsoft.com/office/drawing/2014/main" id="{F9850CEB-6C9D-999F-AA57-3A7FBC8230EE}"/>
                </a:ext>
              </a:extLst>
            </p:cNvPr>
            <p:cNvSpPr>
              <a:spLocks noChangeShapeType="1"/>
            </p:cNvSpPr>
            <p:nvPr/>
          </p:nvSpPr>
          <p:spPr bwMode="auto">
            <a:xfrm flipV="1">
              <a:off x="14840698" y="23664358"/>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 name="Line 20">
              <a:extLst>
                <a:ext uri="{FF2B5EF4-FFF2-40B4-BE49-F238E27FC236}">
                  <a16:creationId xmlns:a16="http://schemas.microsoft.com/office/drawing/2014/main" id="{C39E4822-D12E-9492-43F8-33C7298017AD}"/>
                </a:ext>
              </a:extLst>
            </p:cNvPr>
            <p:cNvSpPr>
              <a:spLocks noChangeShapeType="1"/>
            </p:cNvSpPr>
            <p:nvPr/>
          </p:nvSpPr>
          <p:spPr bwMode="auto">
            <a:xfrm flipV="1">
              <a:off x="14840698" y="23453220"/>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 name="Line 21">
              <a:extLst>
                <a:ext uri="{FF2B5EF4-FFF2-40B4-BE49-F238E27FC236}">
                  <a16:creationId xmlns:a16="http://schemas.microsoft.com/office/drawing/2014/main" id="{2603546E-7577-0142-B7A5-C84710B74B82}"/>
                </a:ext>
              </a:extLst>
            </p:cNvPr>
            <p:cNvSpPr>
              <a:spLocks noChangeShapeType="1"/>
            </p:cNvSpPr>
            <p:nvPr/>
          </p:nvSpPr>
          <p:spPr bwMode="auto">
            <a:xfrm flipV="1">
              <a:off x="14840698" y="23242083"/>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 name="Line 22">
              <a:extLst>
                <a:ext uri="{FF2B5EF4-FFF2-40B4-BE49-F238E27FC236}">
                  <a16:creationId xmlns:a16="http://schemas.microsoft.com/office/drawing/2014/main" id="{18840188-86AB-6D3D-CAB9-21BB09CEB958}"/>
                </a:ext>
              </a:extLst>
            </p:cNvPr>
            <p:cNvSpPr>
              <a:spLocks noChangeShapeType="1"/>
            </p:cNvSpPr>
            <p:nvPr/>
          </p:nvSpPr>
          <p:spPr bwMode="auto">
            <a:xfrm flipV="1">
              <a:off x="14840698" y="23030945"/>
              <a:ext cx="0" cy="139700"/>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 name="Line 23">
              <a:extLst>
                <a:ext uri="{FF2B5EF4-FFF2-40B4-BE49-F238E27FC236}">
                  <a16:creationId xmlns:a16="http://schemas.microsoft.com/office/drawing/2014/main" id="{EDF09A48-A716-A518-5B0B-F152C63FC759}"/>
                </a:ext>
              </a:extLst>
            </p:cNvPr>
            <p:cNvSpPr>
              <a:spLocks noChangeShapeType="1"/>
            </p:cNvSpPr>
            <p:nvPr/>
          </p:nvSpPr>
          <p:spPr bwMode="auto">
            <a:xfrm flipV="1">
              <a:off x="14840698" y="22818220"/>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 name="Line 24">
              <a:extLst>
                <a:ext uri="{FF2B5EF4-FFF2-40B4-BE49-F238E27FC236}">
                  <a16:creationId xmlns:a16="http://schemas.microsoft.com/office/drawing/2014/main" id="{A238002D-F522-3C54-6AEF-612310A4F47F}"/>
                </a:ext>
              </a:extLst>
            </p:cNvPr>
            <p:cNvSpPr>
              <a:spLocks noChangeShapeType="1"/>
            </p:cNvSpPr>
            <p:nvPr/>
          </p:nvSpPr>
          <p:spPr bwMode="auto">
            <a:xfrm flipV="1">
              <a:off x="14840698" y="22607083"/>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 name="Line 25">
              <a:extLst>
                <a:ext uri="{FF2B5EF4-FFF2-40B4-BE49-F238E27FC236}">
                  <a16:creationId xmlns:a16="http://schemas.microsoft.com/office/drawing/2014/main" id="{7EEC79D8-17FA-F24C-6B9F-8A38353AAD59}"/>
                </a:ext>
              </a:extLst>
            </p:cNvPr>
            <p:cNvSpPr>
              <a:spLocks noChangeShapeType="1"/>
            </p:cNvSpPr>
            <p:nvPr/>
          </p:nvSpPr>
          <p:spPr bwMode="auto">
            <a:xfrm flipV="1">
              <a:off x="14840698" y="22395945"/>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 name="Line 26">
              <a:extLst>
                <a:ext uri="{FF2B5EF4-FFF2-40B4-BE49-F238E27FC236}">
                  <a16:creationId xmlns:a16="http://schemas.microsoft.com/office/drawing/2014/main" id="{0B9374DA-3893-6274-2C6F-C02C578A1805}"/>
                </a:ext>
              </a:extLst>
            </p:cNvPr>
            <p:cNvSpPr>
              <a:spLocks noChangeShapeType="1"/>
            </p:cNvSpPr>
            <p:nvPr/>
          </p:nvSpPr>
          <p:spPr bwMode="auto">
            <a:xfrm flipV="1">
              <a:off x="14840698" y="22184808"/>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 name="Line 27">
              <a:extLst>
                <a:ext uri="{FF2B5EF4-FFF2-40B4-BE49-F238E27FC236}">
                  <a16:creationId xmlns:a16="http://schemas.microsoft.com/office/drawing/2014/main" id="{EC99438E-9234-373A-C169-6F08A056272E}"/>
                </a:ext>
              </a:extLst>
            </p:cNvPr>
            <p:cNvSpPr>
              <a:spLocks noChangeShapeType="1"/>
            </p:cNvSpPr>
            <p:nvPr/>
          </p:nvSpPr>
          <p:spPr bwMode="auto">
            <a:xfrm flipV="1">
              <a:off x="14840698" y="21973670"/>
              <a:ext cx="0" cy="139700"/>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 name="Line 28">
              <a:extLst>
                <a:ext uri="{FF2B5EF4-FFF2-40B4-BE49-F238E27FC236}">
                  <a16:creationId xmlns:a16="http://schemas.microsoft.com/office/drawing/2014/main" id="{ADC75648-3C42-2679-46BC-AD926D39D91D}"/>
                </a:ext>
              </a:extLst>
            </p:cNvPr>
            <p:cNvSpPr>
              <a:spLocks noChangeShapeType="1"/>
            </p:cNvSpPr>
            <p:nvPr/>
          </p:nvSpPr>
          <p:spPr bwMode="auto">
            <a:xfrm flipV="1">
              <a:off x="14840698" y="21762533"/>
              <a:ext cx="0" cy="139700"/>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 name="Line 29">
              <a:extLst>
                <a:ext uri="{FF2B5EF4-FFF2-40B4-BE49-F238E27FC236}">
                  <a16:creationId xmlns:a16="http://schemas.microsoft.com/office/drawing/2014/main" id="{7EE346EB-FA18-D1FF-D425-8B0FE152DD23}"/>
                </a:ext>
              </a:extLst>
            </p:cNvPr>
            <p:cNvSpPr>
              <a:spLocks noChangeShapeType="1"/>
            </p:cNvSpPr>
            <p:nvPr/>
          </p:nvSpPr>
          <p:spPr bwMode="auto">
            <a:xfrm flipV="1">
              <a:off x="14840698" y="21549808"/>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 name="Line 30">
              <a:extLst>
                <a:ext uri="{FF2B5EF4-FFF2-40B4-BE49-F238E27FC236}">
                  <a16:creationId xmlns:a16="http://schemas.microsoft.com/office/drawing/2014/main" id="{2FF0E30D-50C5-2F0C-9E04-F7B432337528}"/>
                </a:ext>
              </a:extLst>
            </p:cNvPr>
            <p:cNvSpPr>
              <a:spLocks noChangeShapeType="1"/>
            </p:cNvSpPr>
            <p:nvPr/>
          </p:nvSpPr>
          <p:spPr bwMode="auto">
            <a:xfrm flipV="1">
              <a:off x="14840698" y="21338670"/>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 name="Line 31">
              <a:extLst>
                <a:ext uri="{FF2B5EF4-FFF2-40B4-BE49-F238E27FC236}">
                  <a16:creationId xmlns:a16="http://schemas.microsoft.com/office/drawing/2014/main" id="{EA177D8C-AA57-A4DB-03FB-CF2FD8BFAD90}"/>
                </a:ext>
              </a:extLst>
            </p:cNvPr>
            <p:cNvSpPr>
              <a:spLocks noChangeShapeType="1"/>
            </p:cNvSpPr>
            <p:nvPr/>
          </p:nvSpPr>
          <p:spPr bwMode="auto">
            <a:xfrm flipV="1">
              <a:off x="14840698" y="21127533"/>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 name="Line 32">
              <a:extLst>
                <a:ext uri="{FF2B5EF4-FFF2-40B4-BE49-F238E27FC236}">
                  <a16:creationId xmlns:a16="http://schemas.microsoft.com/office/drawing/2014/main" id="{6D563897-037E-CB68-2612-5F91F91786B5}"/>
                </a:ext>
              </a:extLst>
            </p:cNvPr>
            <p:cNvSpPr>
              <a:spLocks noChangeShapeType="1"/>
            </p:cNvSpPr>
            <p:nvPr/>
          </p:nvSpPr>
          <p:spPr bwMode="auto">
            <a:xfrm flipV="1">
              <a:off x="14840698" y="20916395"/>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 name="Line 33">
              <a:extLst>
                <a:ext uri="{FF2B5EF4-FFF2-40B4-BE49-F238E27FC236}">
                  <a16:creationId xmlns:a16="http://schemas.microsoft.com/office/drawing/2014/main" id="{AC31C3CD-D96D-A8ED-59BF-1C8832B28E3F}"/>
                </a:ext>
              </a:extLst>
            </p:cNvPr>
            <p:cNvSpPr>
              <a:spLocks noChangeShapeType="1"/>
            </p:cNvSpPr>
            <p:nvPr/>
          </p:nvSpPr>
          <p:spPr bwMode="auto">
            <a:xfrm flipV="1">
              <a:off x="14840698" y="20703670"/>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 name="Line 34">
              <a:extLst>
                <a:ext uri="{FF2B5EF4-FFF2-40B4-BE49-F238E27FC236}">
                  <a16:creationId xmlns:a16="http://schemas.microsoft.com/office/drawing/2014/main" id="{D4D4DBE4-3DF8-EF85-DE5E-A76CA3C40EB4}"/>
                </a:ext>
              </a:extLst>
            </p:cNvPr>
            <p:cNvSpPr>
              <a:spLocks noChangeShapeType="1"/>
            </p:cNvSpPr>
            <p:nvPr/>
          </p:nvSpPr>
          <p:spPr bwMode="auto">
            <a:xfrm flipV="1">
              <a:off x="14840698" y="20492533"/>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 name="Line 35">
              <a:extLst>
                <a:ext uri="{FF2B5EF4-FFF2-40B4-BE49-F238E27FC236}">
                  <a16:creationId xmlns:a16="http://schemas.microsoft.com/office/drawing/2014/main" id="{6222B2D4-E364-75A1-8278-8D8F6CA99F25}"/>
                </a:ext>
              </a:extLst>
            </p:cNvPr>
            <p:cNvSpPr>
              <a:spLocks noChangeShapeType="1"/>
            </p:cNvSpPr>
            <p:nvPr/>
          </p:nvSpPr>
          <p:spPr bwMode="auto">
            <a:xfrm flipV="1">
              <a:off x="14840698" y="20281395"/>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Line 36">
              <a:extLst>
                <a:ext uri="{FF2B5EF4-FFF2-40B4-BE49-F238E27FC236}">
                  <a16:creationId xmlns:a16="http://schemas.microsoft.com/office/drawing/2014/main" id="{92A99960-9AEF-946B-E832-1132165B8947}"/>
                </a:ext>
              </a:extLst>
            </p:cNvPr>
            <p:cNvSpPr>
              <a:spLocks noChangeShapeType="1"/>
            </p:cNvSpPr>
            <p:nvPr/>
          </p:nvSpPr>
          <p:spPr bwMode="auto">
            <a:xfrm flipV="1">
              <a:off x="14840698" y="20070258"/>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Line 37">
              <a:extLst>
                <a:ext uri="{FF2B5EF4-FFF2-40B4-BE49-F238E27FC236}">
                  <a16:creationId xmlns:a16="http://schemas.microsoft.com/office/drawing/2014/main" id="{5038E5A6-2172-6787-1332-16CA816CDE68}"/>
                </a:ext>
              </a:extLst>
            </p:cNvPr>
            <p:cNvSpPr>
              <a:spLocks noChangeShapeType="1"/>
            </p:cNvSpPr>
            <p:nvPr/>
          </p:nvSpPr>
          <p:spPr bwMode="auto">
            <a:xfrm flipV="1">
              <a:off x="14840698" y="19863883"/>
              <a:ext cx="0" cy="13493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Freeform 38">
              <a:extLst>
                <a:ext uri="{FF2B5EF4-FFF2-40B4-BE49-F238E27FC236}">
                  <a16:creationId xmlns:a16="http://schemas.microsoft.com/office/drawing/2014/main" id="{1C5134FA-70ED-24D8-47AF-1DADCCB313AC}"/>
                </a:ext>
              </a:extLst>
            </p:cNvPr>
            <p:cNvSpPr>
              <a:spLocks/>
            </p:cNvSpPr>
            <p:nvPr/>
          </p:nvSpPr>
          <p:spPr bwMode="auto">
            <a:xfrm>
              <a:off x="13964398" y="20524283"/>
              <a:ext cx="8085138" cy="5030788"/>
            </a:xfrm>
            <a:custGeom>
              <a:avLst/>
              <a:gdLst>
                <a:gd name="T0" fmla="*/ 68 w 5093"/>
                <a:gd name="T1" fmla="*/ 1277 h 3169"/>
                <a:gd name="T2" fmla="*/ 153 w 5093"/>
                <a:gd name="T3" fmla="*/ 45 h 3169"/>
                <a:gd name="T4" fmla="*/ 238 w 5093"/>
                <a:gd name="T5" fmla="*/ 245 h 3169"/>
                <a:gd name="T6" fmla="*/ 323 w 5093"/>
                <a:gd name="T7" fmla="*/ 907 h 3169"/>
                <a:gd name="T8" fmla="*/ 408 w 5093"/>
                <a:gd name="T9" fmla="*/ 1551 h 3169"/>
                <a:gd name="T10" fmla="*/ 493 w 5093"/>
                <a:gd name="T11" fmla="*/ 2053 h 3169"/>
                <a:gd name="T12" fmla="*/ 579 w 5093"/>
                <a:gd name="T13" fmla="*/ 2419 h 3169"/>
                <a:gd name="T14" fmla="*/ 664 w 5093"/>
                <a:gd name="T15" fmla="*/ 2541 h 3169"/>
                <a:gd name="T16" fmla="*/ 749 w 5093"/>
                <a:gd name="T17" fmla="*/ 2652 h 3169"/>
                <a:gd name="T18" fmla="*/ 834 w 5093"/>
                <a:gd name="T19" fmla="*/ 2766 h 3169"/>
                <a:gd name="T20" fmla="*/ 919 w 5093"/>
                <a:gd name="T21" fmla="*/ 2856 h 3169"/>
                <a:gd name="T22" fmla="*/ 1004 w 5093"/>
                <a:gd name="T23" fmla="*/ 2976 h 3169"/>
                <a:gd name="T24" fmla="*/ 1090 w 5093"/>
                <a:gd name="T25" fmla="*/ 3014 h 3169"/>
                <a:gd name="T26" fmla="*/ 1175 w 5093"/>
                <a:gd name="T27" fmla="*/ 3019 h 3169"/>
                <a:gd name="T28" fmla="*/ 1260 w 5093"/>
                <a:gd name="T29" fmla="*/ 3063 h 3169"/>
                <a:gd name="T30" fmla="*/ 1345 w 5093"/>
                <a:gd name="T31" fmla="*/ 3084 h 3169"/>
                <a:gd name="T32" fmla="*/ 1430 w 5093"/>
                <a:gd name="T33" fmla="*/ 3092 h 3169"/>
                <a:gd name="T34" fmla="*/ 1516 w 5093"/>
                <a:gd name="T35" fmla="*/ 3109 h 3169"/>
                <a:gd name="T36" fmla="*/ 1601 w 5093"/>
                <a:gd name="T37" fmla="*/ 3103 h 3169"/>
                <a:gd name="T38" fmla="*/ 1686 w 5093"/>
                <a:gd name="T39" fmla="*/ 3113 h 3169"/>
                <a:gd name="T40" fmla="*/ 1771 w 5093"/>
                <a:gd name="T41" fmla="*/ 3127 h 3169"/>
                <a:gd name="T42" fmla="*/ 1856 w 5093"/>
                <a:gd name="T43" fmla="*/ 3135 h 3169"/>
                <a:gd name="T44" fmla="*/ 1941 w 5093"/>
                <a:gd name="T45" fmla="*/ 3131 h 3169"/>
                <a:gd name="T46" fmla="*/ 2027 w 5093"/>
                <a:gd name="T47" fmla="*/ 3132 h 3169"/>
                <a:gd name="T48" fmla="*/ 2112 w 5093"/>
                <a:gd name="T49" fmla="*/ 3132 h 3169"/>
                <a:gd name="T50" fmla="*/ 2197 w 5093"/>
                <a:gd name="T51" fmla="*/ 3139 h 3169"/>
                <a:gd name="T52" fmla="*/ 2282 w 5093"/>
                <a:gd name="T53" fmla="*/ 3147 h 3169"/>
                <a:gd name="T54" fmla="*/ 2367 w 5093"/>
                <a:gd name="T55" fmla="*/ 3143 h 3169"/>
                <a:gd name="T56" fmla="*/ 2452 w 5093"/>
                <a:gd name="T57" fmla="*/ 3142 h 3169"/>
                <a:gd name="T58" fmla="*/ 2538 w 5093"/>
                <a:gd name="T59" fmla="*/ 3146 h 3169"/>
                <a:gd name="T60" fmla="*/ 2623 w 5093"/>
                <a:gd name="T61" fmla="*/ 3144 h 3169"/>
                <a:gd name="T62" fmla="*/ 2708 w 5093"/>
                <a:gd name="T63" fmla="*/ 3151 h 3169"/>
                <a:gd name="T64" fmla="*/ 2793 w 5093"/>
                <a:gd name="T65" fmla="*/ 3157 h 3169"/>
                <a:gd name="T66" fmla="*/ 2878 w 5093"/>
                <a:gd name="T67" fmla="*/ 3160 h 3169"/>
                <a:gd name="T68" fmla="*/ 2963 w 5093"/>
                <a:gd name="T69" fmla="*/ 3149 h 3169"/>
                <a:gd name="T70" fmla="*/ 3049 w 5093"/>
                <a:gd name="T71" fmla="*/ 3160 h 3169"/>
                <a:gd name="T72" fmla="*/ 3134 w 5093"/>
                <a:gd name="T73" fmla="*/ 3169 h 3169"/>
                <a:gd name="T74" fmla="*/ 3219 w 5093"/>
                <a:gd name="T75" fmla="*/ 3162 h 3169"/>
                <a:gd name="T76" fmla="*/ 3304 w 5093"/>
                <a:gd name="T77" fmla="*/ 3158 h 3169"/>
                <a:gd name="T78" fmla="*/ 3389 w 5093"/>
                <a:gd name="T79" fmla="*/ 3165 h 3169"/>
                <a:gd name="T80" fmla="*/ 3475 w 5093"/>
                <a:gd name="T81" fmla="*/ 3163 h 3169"/>
                <a:gd name="T82" fmla="*/ 3560 w 5093"/>
                <a:gd name="T83" fmla="*/ 3159 h 3169"/>
                <a:gd name="T84" fmla="*/ 3645 w 5093"/>
                <a:gd name="T85" fmla="*/ 3159 h 3169"/>
                <a:gd name="T86" fmla="*/ 3730 w 5093"/>
                <a:gd name="T87" fmla="*/ 3161 h 3169"/>
                <a:gd name="T88" fmla="*/ 3815 w 5093"/>
                <a:gd name="T89" fmla="*/ 3158 h 3169"/>
                <a:gd name="T90" fmla="*/ 3900 w 5093"/>
                <a:gd name="T91" fmla="*/ 3155 h 3169"/>
                <a:gd name="T92" fmla="*/ 3986 w 5093"/>
                <a:gd name="T93" fmla="*/ 3159 h 3169"/>
                <a:gd name="T94" fmla="*/ 4071 w 5093"/>
                <a:gd name="T95" fmla="*/ 3162 h 3169"/>
                <a:gd name="T96" fmla="*/ 4156 w 5093"/>
                <a:gd name="T97" fmla="*/ 3160 h 3169"/>
                <a:gd name="T98" fmla="*/ 4241 w 5093"/>
                <a:gd name="T99" fmla="*/ 3165 h 3169"/>
                <a:gd name="T100" fmla="*/ 4326 w 5093"/>
                <a:gd name="T101" fmla="*/ 3163 h 3169"/>
                <a:gd name="T102" fmla="*/ 4411 w 5093"/>
                <a:gd name="T103" fmla="*/ 3159 h 3169"/>
                <a:gd name="T104" fmla="*/ 4496 w 5093"/>
                <a:gd name="T105" fmla="*/ 3156 h 3169"/>
                <a:gd name="T106" fmla="*/ 4582 w 5093"/>
                <a:gd name="T107" fmla="*/ 3158 h 3169"/>
                <a:gd name="T108" fmla="*/ 4667 w 5093"/>
                <a:gd name="T109" fmla="*/ 3164 h 3169"/>
                <a:gd name="T110" fmla="*/ 4752 w 5093"/>
                <a:gd name="T111" fmla="*/ 3164 h 3169"/>
                <a:gd name="T112" fmla="*/ 4837 w 5093"/>
                <a:gd name="T113" fmla="*/ 3165 h 3169"/>
                <a:gd name="T114" fmla="*/ 4922 w 5093"/>
                <a:gd name="T115" fmla="*/ 3169 h 3169"/>
                <a:gd name="T116" fmla="*/ 5008 w 5093"/>
                <a:gd name="T117" fmla="*/ 3167 h 3169"/>
                <a:gd name="T118" fmla="*/ 5093 w 5093"/>
                <a:gd name="T119" fmla="*/ 3164 h 3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093" h="3169">
                  <a:moveTo>
                    <a:pt x="0" y="2597"/>
                  </a:moveTo>
                  <a:lnTo>
                    <a:pt x="16" y="2309"/>
                  </a:lnTo>
                  <a:lnTo>
                    <a:pt x="34" y="1989"/>
                  </a:lnTo>
                  <a:lnTo>
                    <a:pt x="51" y="1647"/>
                  </a:lnTo>
                  <a:lnTo>
                    <a:pt x="68" y="1277"/>
                  </a:lnTo>
                  <a:lnTo>
                    <a:pt x="85" y="921"/>
                  </a:lnTo>
                  <a:lnTo>
                    <a:pt x="102" y="606"/>
                  </a:lnTo>
                  <a:lnTo>
                    <a:pt x="119" y="350"/>
                  </a:lnTo>
                  <a:lnTo>
                    <a:pt x="136" y="166"/>
                  </a:lnTo>
                  <a:lnTo>
                    <a:pt x="153" y="45"/>
                  </a:lnTo>
                  <a:lnTo>
                    <a:pt x="170" y="0"/>
                  </a:lnTo>
                  <a:lnTo>
                    <a:pt x="187" y="9"/>
                  </a:lnTo>
                  <a:lnTo>
                    <a:pt x="204" y="71"/>
                  </a:lnTo>
                  <a:lnTo>
                    <a:pt x="221" y="161"/>
                  </a:lnTo>
                  <a:lnTo>
                    <a:pt x="238" y="245"/>
                  </a:lnTo>
                  <a:lnTo>
                    <a:pt x="255" y="376"/>
                  </a:lnTo>
                  <a:lnTo>
                    <a:pt x="272" y="520"/>
                  </a:lnTo>
                  <a:lnTo>
                    <a:pt x="289" y="641"/>
                  </a:lnTo>
                  <a:lnTo>
                    <a:pt x="306" y="770"/>
                  </a:lnTo>
                  <a:lnTo>
                    <a:pt x="323" y="907"/>
                  </a:lnTo>
                  <a:lnTo>
                    <a:pt x="340" y="1052"/>
                  </a:lnTo>
                  <a:lnTo>
                    <a:pt x="357" y="1205"/>
                  </a:lnTo>
                  <a:lnTo>
                    <a:pt x="374" y="1337"/>
                  </a:lnTo>
                  <a:lnTo>
                    <a:pt x="391" y="1444"/>
                  </a:lnTo>
                  <a:lnTo>
                    <a:pt x="408" y="1551"/>
                  </a:lnTo>
                  <a:lnTo>
                    <a:pt x="425" y="1666"/>
                  </a:lnTo>
                  <a:lnTo>
                    <a:pt x="442" y="1764"/>
                  </a:lnTo>
                  <a:lnTo>
                    <a:pt x="459" y="1850"/>
                  </a:lnTo>
                  <a:lnTo>
                    <a:pt x="477" y="1959"/>
                  </a:lnTo>
                  <a:lnTo>
                    <a:pt x="493" y="2053"/>
                  </a:lnTo>
                  <a:lnTo>
                    <a:pt x="511" y="2134"/>
                  </a:lnTo>
                  <a:lnTo>
                    <a:pt x="528" y="2213"/>
                  </a:lnTo>
                  <a:lnTo>
                    <a:pt x="545" y="2280"/>
                  </a:lnTo>
                  <a:lnTo>
                    <a:pt x="562" y="2351"/>
                  </a:lnTo>
                  <a:lnTo>
                    <a:pt x="579" y="2419"/>
                  </a:lnTo>
                  <a:lnTo>
                    <a:pt x="596" y="2466"/>
                  </a:lnTo>
                  <a:lnTo>
                    <a:pt x="613" y="2494"/>
                  </a:lnTo>
                  <a:lnTo>
                    <a:pt x="630" y="2518"/>
                  </a:lnTo>
                  <a:lnTo>
                    <a:pt x="647" y="2530"/>
                  </a:lnTo>
                  <a:lnTo>
                    <a:pt x="664" y="2541"/>
                  </a:lnTo>
                  <a:lnTo>
                    <a:pt x="681" y="2552"/>
                  </a:lnTo>
                  <a:lnTo>
                    <a:pt x="698" y="2571"/>
                  </a:lnTo>
                  <a:lnTo>
                    <a:pt x="715" y="2595"/>
                  </a:lnTo>
                  <a:lnTo>
                    <a:pt x="732" y="2621"/>
                  </a:lnTo>
                  <a:lnTo>
                    <a:pt x="749" y="2652"/>
                  </a:lnTo>
                  <a:lnTo>
                    <a:pt x="766" y="2677"/>
                  </a:lnTo>
                  <a:lnTo>
                    <a:pt x="783" y="2702"/>
                  </a:lnTo>
                  <a:lnTo>
                    <a:pt x="800" y="2725"/>
                  </a:lnTo>
                  <a:lnTo>
                    <a:pt x="817" y="2748"/>
                  </a:lnTo>
                  <a:lnTo>
                    <a:pt x="834" y="2766"/>
                  </a:lnTo>
                  <a:lnTo>
                    <a:pt x="851" y="2780"/>
                  </a:lnTo>
                  <a:lnTo>
                    <a:pt x="868" y="2800"/>
                  </a:lnTo>
                  <a:lnTo>
                    <a:pt x="885" y="2822"/>
                  </a:lnTo>
                  <a:lnTo>
                    <a:pt x="902" y="2840"/>
                  </a:lnTo>
                  <a:lnTo>
                    <a:pt x="919" y="2856"/>
                  </a:lnTo>
                  <a:lnTo>
                    <a:pt x="936" y="2877"/>
                  </a:lnTo>
                  <a:lnTo>
                    <a:pt x="953" y="2901"/>
                  </a:lnTo>
                  <a:lnTo>
                    <a:pt x="970" y="2930"/>
                  </a:lnTo>
                  <a:lnTo>
                    <a:pt x="987" y="2956"/>
                  </a:lnTo>
                  <a:lnTo>
                    <a:pt x="1004" y="2976"/>
                  </a:lnTo>
                  <a:lnTo>
                    <a:pt x="1022" y="2993"/>
                  </a:lnTo>
                  <a:lnTo>
                    <a:pt x="1039" y="3004"/>
                  </a:lnTo>
                  <a:lnTo>
                    <a:pt x="1056" y="3008"/>
                  </a:lnTo>
                  <a:lnTo>
                    <a:pt x="1073" y="3010"/>
                  </a:lnTo>
                  <a:lnTo>
                    <a:pt x="1090" y="3014"/>
                  </a:lnTo>
                  <a:lnTo>
                    <a:pt x="1107" y="3019"/>
                  </a:lnTo>
                  <a:lnTo>
                    <a:pt x="1124" y="3019"/>
                  </a:lnTo>
                  <a:lnTo>
                    <a:pt x="1141" y="3017"/>
                  </a:lnTo>
                  <a:lnTo>
                    <a:pt x="1158" y="3015"/>
                  </a:lnTo>
                  <a:lnTo>
                    <a:pt x="1175" y="3019"/>
                  </a:lnTo>
                  <a:lnTo>
                    <a:pt x="1192" y="3026"/>
                  </a:lnTo>
                  <a:lnTo>
                    <a:pt x="1209" y="3035"/>
                  </a:lnTo>
                  <a:lnTo>
                    <a:pt x="1226" y="3045"/>
                  </a:lnTo>
                  <a:lnTo>
                    <a:pt x="1243" y="3056"/>
                  </a:lnTo>
                  <a:lnTo>
                    <a:pt x="1260" y="3063"/>
                  </a:lnTo>
                  <a:lnTo>
                    <a:pt x="1277" y="3070"/>
                  </a:lnTo>
                  <a:lnTo>
                    <a:pt x="1294" y="3075"/>
                  </a:lnTo>
                  <a:lnTo>
                    <a:pt x="1311" y="3079"/>
                  </a:lnTo>
                  <a:lnTo>
                    <a:pt x="1328" y="3082"/>
                  </a:lnTo>
                  <a:lnTo>
                    <a:pt x="1345" y="3084"/>
                  </a:lnTo>
                  <a:lnTo>
                    <a:pt x="1362" y="3082"/>
                  </a:lnTo>
                  <a:lnTo>
                    <a:pt x="1379" y="3081"/>
                  </a:lnTo>
                  <a:lnTo>
                    <a:pt x="1396" y="3083"/>
                  </a:lnTo>
                  <a:lnTo>
                    <a:pt x="1413" y="3087"/>
                  </a:lnTo>
                  <a:lnTo>
                    <a:pt x="1430" y="3092"/>
                  </a:lnTo>
                  <a:lnTo>
                    <a:pt x="1448" y="3100"/>
                  </a:lnTo>
                  <a:lnTo>
                    <a:pt x="1464" y="3104"/>
                  </a:lnTo>
                  <a:lnTo>
                    <a:pt x="1482" y="3106"/>
                  </a:lnTo>
                  <a:lnTo>
                    <a:pt x="1498" y="3108"/>
                  </a:lnTo>
                  <a:lnTo>
                    <a:pt x="1516" y="3109"/>
                  </a:lnTo>
                  <a:lnTo>
                    <a:pt x="1533" y="3110"/>
                  </a:lnTo>
                  <a:lnTo>
                    <a:pt x="1550" y="3108"/>
                  </a:lnTo>
                  <a:lnTo>
                    <a:pt x="1567" y="3106"/>
                  </a:lnTo>
                  <a:lnTo>
                    <a:pt x="1584" y="3103"/>
                  </a:lnTo>
                  <a:lnTo>
                    <a:pt x="1601" y="3103"/>
                  </a:lnTo>
                  <a:lnTo>
                    <a:pt x="1618" y="3104"/>
                  </a:lnTo>
                  <a:lnTo>
                    <a:pt x="1635" y="3107"/>
                  </a:lnTo>
                  <a:lnTo>
                    <a:pt x="1652" y="3107"/>
                  </a:lnTo>
                  <a:lnTo>
                    <a:pt x="1669" y="3110"/>
                  </a:lnTo>
                  <a:lnTo>
                    <a:pt x="1686" y="3113"/>
                  </a:lnTo>
                  <a:lnTo>
                    <a:pt x="1703" y="3114"/>
                  </a:lnTo>
                  <a:lnTo>
                    <a:pt x="1720" y="3117"/>
                  </a:lnTo>
                  <a:lnTo>
                    <a:pt x="1737" y="3120"/>
                  </a:lnTo>
                  <a:lnTo>
                    <a:pt x="1754" y="3124"/>
                  </a:lnTo>
                  <a:lnTo>
                    <a:pt x="1771" y="3127"/>
                  </a:lnTo>
                  <a:lnTo>
                    <a:pt x="1788" y="3131"/>
                  </a:lnTo>
                  <a:lnTo>
                    <a:pt x="1805" y="3133"/>
                  </a:lnTo>
                  <a:lnTo>
                    <a:pt x="1822" y="3134"/>
                  </a:lnTo>
                  <a:lnTo>
                    <a:pt x="1839" y="3134"/>
                  </a:lnTo>
                  <a:lnTo>
                    <a:pt x="1856" y="3135"/>
                  </a:lnTo>
                  <a:lnTo>
                    <a:pt x="1873" y="3135"/>
                  </a:lnTo>
                  <a:lnTo>
                    <a:pt x="1890" y="3134"/>
                  </a:lnTo>
                  <a:lnTo>
                    <a:pt x="1907" y="3132"/>
                  </a:lnTo>
                  <a:lnTo>
                    <a:pt x="1924" y="3131"/>
                  </a:lnTo>
                  <a:lnTo>
                    <a:pt x="1941" y="3131"/>
                  </a:lnTo>
                  <a:lnTo>
                    <a:pt x="1959" y="3129"/>
                  </a:lnTo>
                  <a:lnTo>
                    <a:pt x="1975" y="3128"/>
                  </a:lnTo>
                  <a:lnTo>
                    <a:pt x="1992" y="3128"/>
                  </a:lnTo>
                  <a:lnTo>
                    <a:pt x="2010" y="3130"/>
                  </a:lnTo>
                  <a:lnTo>
                    <a:pt x="2027" y="3132"/>
                  </a:lnTo>
                  <a:lnTo>
                    <a:pt x="2043" y="3133"/>
                  </a:lnTo>
                  <a:lnTo>
                    <a:pt x="2061" y="3134"/>
                  </a:lnTo>
                  <a:lnTo>
                    <a:pt x="2078" y="3135"/>
                  </a:lnTo>
                  <a:lnTo>
                    <a:pt x="2095" y="3134"/>
                  </a:lnTo>
                  <a:lnTo>
                    <a:pt x="2112" y="3132"/>
                  </a:lnTo>
                  <a:lnTo>
                    <a:pt x="2129" y="3131"/>
                  </a:lnTo>
                  <a:lnTo>
                    <a:pt x="2146" y="3132"/>
                  </a:lnTo>
                  <a:lnTo>
                    <a:pt x="2163" y="3135"/>
                  </a:lnTo>
                  <a:lnTo>
                    <a:pt x="2180" y="3136"/>
                  </a:lnTo>
                  <a:lnTo>
                    <a:pt x="2197" y="3139"/>
                  </a:lnTo>
                  <a:lnTo>
                    <a:pt x="2214" y="3140"/>
                  </a:lnTo>
                  <a:lnTo>
                    <a:pt x="2231" y="3141"/>
                  </a:lnTo>
                  <a:lnTo>
                    <a:pt x="2248" y="3143"/>
                  </a:lnTo>
                  <a:lnTo>
                    <a:pt x="2265" y="3145"/>
                  </a:lnTo>
                  <a:lnTo>
                    <a:pt x="2282" y="3147"/>
                  </a:lnTo>
                  <a:lnTo>
                    <a:pt x="2299" y="3148"/>
                  </a:lnTo>
                  <a:lnTo>
                    <a:pt x="2316" y="3148"/>
                  </a:lnTo>
                  <a:lnTo>
                    <a:pt x="2333" y="3147"/>
                  </a:lnTo>
                  <a:lnTo>
                    <a:pt x="2350" y="3144"/>
                  </a:lnTo>
                  <a:lnTo>
                    <a:pt x="2367" y="3143"/>
                  </a:lnTo>
                  <a:lnTo>
                    <a:pt x="2384" y="3142"/>
                  </a:lnTo>
                  <a:lnTo>
                    <a:pt x="2401" y="3141"/>
                  </a:lnTo>
                  <a:lnTo>
                    <a:pt x="2418" y="3142"/>
                  </a:lnTo>
                  <a:lnTo>
                    <a:pt x="2435" y="3143"/>
                  </a:lnTo>
                  <a:lnTo>
                    <a:pt x="2452" y="3142"/>
                  </a:lnTo>
                  <a:lnTo>
                    <a:pt x="2469" y="3143"/>
                  </a:lnTo>
                  <a:lnTo>
                    <a:pt x="2486" y="3146"/>
                  </a:lnTo>
                  <a:lnTo>
                    <a:pt x="2504" y="3147"/>
                  </a:lnTo>
                  <a:lnTo>
                    <a:pt x="2520" y="3147"/>
                  </a:lnTo>
                  <a:lnTo>
                    <a:pt x="2538" y="3146"/>
                  </a:lnTo>
                  <a:lnTo>
                    <a:pt x="2555" y="3145"/>
                  </a:lnTo>
                  <a:lnTo>
                    <a:pt x="2572" y="3144"/>
                  </a:lnTo>
                  <a:lnTo>
                    <a:pt x="2589" y="3143"/>
                  </a:lnTo>
                  <a:lnTo>
                    <a:pt x="2606" y="3143"/>
                  </a:lnTo>
                  <a:lnTo>
                    <a:pt x="2623" y="3144"/>
                  </a:lnTo>
                  <a:lnTo>
                    <a:pt x="2640" y="3145"/>
                  </a:lnTo>
                  <a:lnTo>
                    <a:pt x="2657" y="3145"/>
                  </a:lnTo>
                  <a:lnTo>
                    <a:pt x="2674" y="3146"/>
                  </a:lnTo>
                  <a:lnTo>
                    <a:pt x="2691" y="3149"/>
                  </a:lnTo>
                  <a:lnTo>
                    <a:pt x="2708" y="3151"/>
                  </a:lnTo>
                  <a:lnTo>
                    <a:pt x="2725" y="3152"/>
                  </a:lnTo>
                  <a:lnTo>
                    <a:pt x="2742" y="3154"/>
                  </a:lnTo>
                  <a:lnTo>
                    <a:pt x="2759" y="3156"/>
                  </a:lnTo>
                  <a:lnTo>
                    <a:pt x="2776" y="3157"/>
                  </a:lnTo>
                  <a:lnTo>
                    <a:pt x="2793" y="3157"/>
                  </a:lnTo>
                  <a:lnTo>
                    <a:pt x="2810" y="3159"/>
                  </a:lnTo>
                  <a:lnTo>
                    <a:pt x="2827" y="3160"/>
                  </a:lnTo>
                  <a:lnTo>
                    <a:pt x="2844" y="3161"/>
                  </a:lnTo>
                  <a:lnTo>
                    <a:pt x="2861" y="3161"/>
                  </a:lnTo>
                  <a:lnTo>
                    <a:pt x="2878" y="3160"/>
                  </a:lnTo>
                  <a:lnTo>
                    <a:pt x="2895" y="3157"/>
                  </a:lnTo>
                  <a:lnTo>
                    <a:pt x="2912" y="3154"/>
                  </a:lnTo>
                  <a:lnTo>
                    <a:pt x="2929" y="3151"/>
                  </a:lnTo>
                  <a:lnTo>
                    <a:pt x="2946" y="3150"/>
                  </a:lnTo>
                  <a:lnTo>
                    <a:pt x="2963" y="3149"/>
                  </a:lnTo>
                  <a:lnTo>
                    <a:pt x="2981" y="3149"/>
                  </a:lnTo>
                  <a:lnTo>
                    <a:pt x="2998" y="3150"/>
                  </a:lnTo>
                  <a:lnTo>
                    <a:pt x="3015" y="3153"/>
                  </a:lnTo>
                  <a:lnTo>
                    <a:pt x="3032" y="3156"/>
                  </a:lnTo>
                  <a:lnTo>
                    <a:pt x="3049" y="3160"/>
                  </a:lnTo>
                  <a:lnTo>
                    <a:pt x="3066" y="3163"/>
                  </a:lnTo>
                  <a:lnTo>
                    <a:pt x="3083" y="3166"/>
                  </a:lnTo>
                  <a:lnTo>
                    <a:pt x="3100" y="3168"/>
                  </a:lnTo>
                  <a:lnTo>
                    <a:pt x="3117" y="3169"/>
                  </a:lnTo>
                  <a:lnTo>
                    <a:pt x="3134" y="3169"/>
                  </a:lnTo>
                  <a:lnTo>
                    <a:pt x="3151" y="3168"/>
                  </a:lnTo>
                  <a:lnTo>
                    <a:pt x="3168" y="3166"/>
                  </a:lnTo>
                  <a:lnTo>
                    <a:pt x="3185" y="3164"/>
                  </a:lnTo>
                  <a:lnTo>
                    <a:pt x="3202" y="3163"/>
                  </a:lnTo>
                  <a:lnTo>
                    <a:pt x="3219" y="3162"/>
                  </a:lnTo>
                  <a:lnTo>
                    <a:pt x="3236" y="3160"/>
                  </a:lnTo>
                  <a:lnTo>
                    <a:pt x="3253" y="3159"/>
                  </a:lnTo>
                  <a:lnTo>
                    <a:pt x="3270" y="3158"/>
                  </a:lnTo>
                  <a:lnTo>
                    <a:pt x="3287" y="3158"/>
                  </a:lnTo>
                  <a:lnTo>
                    <a:pt x="3304" y="3158"/>
                  </a:lnTo>
                  <a:lnTo>
                    <a:pt x="3321" y="3159"/>
                  </a:lnTo>
                  <a:lnTo>
                    <a:pt x="3338" y="3160"/>
                  </a:lnTo>
                  <a:lnTo>
                    <a:pt x="3355" y="3162"/>
                  </a:lnTo>
                  <a:lnTo>
                    <a:pt x="3372" y="3164"/>
                  </a:lnTo>
                  <a:lnTo>
                    <a:pt x="3389" y="3165"/>
                  </a:lnTo>
                  <a:lnTo>
                    <a:pt x="3406" y="3165"/>
                  </a:lnTo>
                  <a:lnTo>
                    <a:pt x="3423" y="3165"/>
                  </a:lnTo>
                  <a:lnTo>
                    <a:pt x="3440" y="3165"/>
                  </a:lnTo>
                  <a:lnTo>
                    <a:pt x="3457" y="3165"/>
                  </a:lnTo>
                  <a:lnTo>
                    <a:pt x="3475" y="3163"/>
                  </a:lnTo>
                  <a:lnTo>
                    <a:pt x="3491" y="3162"/>
                  </a:lnTo>
                  <a:lnTo>
                    <a:pt x="3509" y="3161"/>
                  </a:lnTo>
                  <a:lnTo>
                    <a:pt x="3525" y="3160"/>
                  </a:lnTo>
                  <a:lnTo>
                    <a:pt x="3543" y="3159"/>
                  </a:lnTo>
                  <a:lnTo>
                    <a:pt x="3560" y="3159"/>
                  </a:lnTo>
                  <a:lnTo>
                    <a:pt x="3577" y="3158"/>
                  </a:lnTo>
                  <a:lnTo>
                    <a:pt x="3594" y="3158"/>
                  </a:lnTo>
                  <a:lnTo>
                    <a:pt x="3611" y="3159"/>
                  </a:lnTo>
                  <a:lnTo>
                    <a:pt x="3628" y="3159"/>
                  </a:lnTo>
                  <a:lnTo>
                    <a:pt x="3645" y="3159"/>
                  </a:lnTo>
                  <a:lnTo>
                    <a:pt x="3662" y="3159"/>
                  </a:lnTo>
                  <a:lnTo>
                    <a:pt x="3679" y="3159"/>
                  </a:lnTo>
                  <a:lnTo>
                    <a:pt x="3696" y="3159"/>
                  </a:lnTo>
                  <a:lnTo>
                    <a:pt x="3713" y="3159"/>
                  </a:lnTo>
                  <a:lnTo>
                    <a:pt x="3730" y="3161"/>
                  </a:lnTo>
                  <a:lnTo>
                    <a:pt x="3747" y="3161"/>
                  </a:lnTo>
                  <a:lnTo>
                    <a:pt x="3764" y="3160"/>
                  </a:lnTo>
                  <a:lnTo>
                    <a:pt x="3781" y="3160"/>
                  </a:lnTo>
                  <a:lnTo>
                    <a:pt x="3798" y="3159"/>
                  </a:lnTo>
                  <a:lnTo>
                    <a:pt x="3815" y="3158"/>
                  </a:lnTo>
                  <a:lnTo>
                    <a:pt x="3832" y="3157"/>
                  </a:lnTo>
                  <a:lnTo>
                    <a:pt x="3849" y="3157"/>
                  </a:lnTo>
                  <a:lnTo>
                    <a:pt x="3866" y="3156"/>
                  </a:lnTo>
                  <a:lnTo>
                    <a:pt x="3883" y="3155"/>
                  </a:lnTo>
                  <a:lnTo>
                    <a:pt x="3900" y="3155"/>
                  </a:lnTo>
                  <a:lnTo>
                    <a:pt x="3917" y="3155"/>
                  </a:lnTo>
                  <a:lnTo>
                    <a:pt x="3934" y="3156"/>
                  </a:lnTo>
                  <a:lnTo>
                    <a:pt x="3951" y="3157"/>
                  </a:lnTo>
                  <a:lnTo>
                    <a:pt x="3968" y="3158"/>
                  </a:lnTo>
                  <a:lnTo>
                    <a:pt x="3986" y="3159"/>
                  </a:lnTo>
                  <a:lnTo>
                    <a:pt x="4002" y="3160"/>
                  </a:lnTo>
                  <a:lnTo>
                    <a:pt x="4020" y="3161"/>
                  </a:lnTo>
                  <a:lnTo>
                    <a:pt x="4037" y="3162"/>
                  </a:lnTo>
                  <a:lnTo>
                    <a:pt x="4054" y="3163"/>
                  </a:lnTo>
                  <a:lnTo>
                    <a:pt x="4071" y="3162"/>
                  </a:lnTo>
                  <a:lnTo>
                    <a:pt x="4088" y="3161"/>
                  </a:lnTo>
                  <a:lnTo>
                    <a:pt x="4105" y="3160"/>
                  </a:lnTo>
                  <a:lnTo>
                    <a:pt x="4122" y="3160"/>
                  </a:lnTo>
                  <a:lnTo>
                    <a:pt x="4139" y="3160"/>
                  </a:lnTo>
                  <a:lnTo>
                    <a:pt x="4156" y="3160"/>
                  </a:lnTo>
                  <a:lnTo>
                    <a:pt x="4173" y="3160"/>
                  </a:lnTo>
                  <a:lnTo>
                    <a:pt x="4190" y="3161"/>
                  </a:lnTo>
                  <a:lnTo>
                    <a:pt x="4207" y="3162"/>
                  </a:lnTo>
                  <a:lnTo>
                    <a:pt x="4224" y="3163"/>
                  </a:lnTo>
                  <a:lnTo>
                    <a:pt x="4241" y="3165"/>
                  </a:lnTo>
                  <a:lnTo>
                    <a:pt x="4258" y="3167"/>
                  </a:lnTo>
                  <a:lnTo>
                    <a:pt x="4275" y="3169"/>
                  </a:lnTo>
                  <a:lnTo>
                    <a:pt x="4292" y="3167"/>
                  </a:lnTo>
                  <a:lnTo>
                    <a:pt x="4309" y="3165"/>
                  </a:lnTo>
                  <a:lnTo>
                    <a:pt x="4326" y="3163"/>
                  </a:lnTo>
                  <a:lnTo>
                    <a:pt x="4343" y="3162"/>
                  </a:lnTo>
                  <a:lnTo>
                    <a:pt x="4360" y="3161"/>
                  </a:lnTo>
                  <a:lnTo>
                    <a:pt x="4377" y="3160"/>
                  </a:lnTo>
                  <a:lnTo>
                    <a:pt x="4394" y="3160"/>
                  </a:lnTo>
                  <a:lnTo>
                    <a:pt x="4411" y="3159"/>
                  </a:lnTo>
                  <a:lnTo>
                    <a:pt x="4428" y="3158"/>
                  </a:lnTo>
                  <a:lnTo>
                    <a:pt x="4445" y="3156"/>
                  </a:lnTo>
                  <a:lnTo>
                    <a:pt x="4463" y="3155"/>
                  </a:lnTo>
                  <a:lnTo>
                    <a:pt x="4479" y="3155"/>
                  </a:lnTo>
                  <a:lnTo>
                    <a:pt x="4496" y="3156"/>
                  </a:lnTo>
                  <a:lnTo>
                    <a:pt x="4513" y="3156"/>
                  </a:lnTo>
                  <a:lnTo>
                    <a:pt x="4531" y="3156"/>
                  </a:lnTo>
                  <a:lnTo>
                    <a:pt x="4547" y="3157"/>
                  </a:lnTo>
                  <a:lnTo>
                    <a:pt x="4565" y="3157"/>
                  </a:lnTo>
                  <a:lnTo>
                    <a:pt x="4582" y="3158"/>
                  </a:lnTo>
                  <a:lnTo>
                    <a:pt x="4599" y="3160"/>
                  </a:lnTo>
                  <a:lnTo>
                    <a:pt x="4616" y="3161"/>
                  </a:lnTo>
                  <a:lnTo>
                    <a:pt x="4633" y="3163"/>
                  </a:lnTo>
                  <a:lnTo>
                    <a:pt x="4650" y="3164"/>
                  </a:lnTo>
                  <a:lnTo>
                    <a:pt x="4667" y="3164"/>
                  </a:lnTo>
                  <a:lnTo>
                    <a:pt x="4684" y="3164"/>
                  </a:lnTo>
                  <a:lnTo>
                    <a:pt x="4701" y="3164"/>
                  </a:lnTo>
                  <a:lnTo>
                    <a:pt x="4718" y="3164"/>
                  </a:lnTo>
                  <a:lnTo>
                    <a:pt x="4735" y="3164"/>
                  </a:lnTo>
                  <a:lnTo>
                    <a:pt x="4752" y="3164"/>
                  </a:lnTo>
                  <a:lnTo>
                    <a:pt x="4769" y="3165"/>
                  </a:lnTo>
                  <a:lnTo>
                    <a:pt x="4786" y="3164"/>
                  </a:lnTo>
                  <a:lnTo>
                    <a:pt x="4803" y="3164"/>
                  </a:lnTo>
                  <a:lnTo>
                    <a:pt x="4820" y="3164"/>
                  </a:lnTo>
                  <a:lnTo>
                    <a:pt x="4837" y="3165"/>
                  </a:lnTo>
                  <a:lnTo>
                    <a:pt x="4854" y="3165"/>
                  </a:lnTo>
                  <a:lnTo>
                    <a:pt x="4871" y="3166"/>
                  </a:lnTo>
                  <a:lnTo>
                    <a:pt x="4888" y="3167"/>
                  </a:lnTo>
                  <a:lnTo>
                    <a:pt x="4905" y="3168"/>
                  </a:lnTo>
                  <a:lnTo>
                    <a:pt x="4922" y="3169"/>
                  </a:lnTo>
                  <a:lnTo>
                    <a:pt x="4939" y="3169"/>
                  </a:lnTo>
                  <a:lnTo>
                    <a:pt x="4957" y="3169"/>
                  </a:lnTo>
                  <a:lnTo>
                    <a:pt x="4973" y="3169"/>
                  </a:lnTo>
                  <a:lnTo>
                    <a:pt x="4991" y="3168"/>
                  </a:lnTo>
                  <a:lnTo>
                    <a:pt x="5008" y="3167"/>
                  </a:lnTo>
                  <a:lnTo>
                    <a:pt x="5025" y="3166"/>
                  </a:lnTo>
                  <a:lnTo>
                    <a:pt x="5042" y="3165"/>
                  </a:lnTo>
                  <a:lnTo>
                    <a:pt x="5059" y="3165"/>
                  </a:lnTo>
                  <a:lnTo>
                    <a:pt x="5076" y="3164"/>
                  </a:lnTo>
                  <a:lnTo>
                    <a:pt x="5093" y="3164"/>
                  </a:lnTo>
                </a:path>
              </a:pathLst>
            </a:custGeom>
            <a:noFill/>
            <a:ln w="76200" cap="flat">
              <a:solidFill>
                <a:schemeClr val="accent3">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Line 39">
              <a:extLst>
                <a:ext uri="{FF2B5EF4-FFF2-40B4-BE49-F238E27FC236}">
                  <a16:creationId xmlns:a16="http://schemas.microsoft.com/office/drawing/2014/main" id="{448958EA-80E8-A20D-2583-9CDF7A1756D0}"/>
                </a:ext>
              </a:extLst>
            </p:cNvPr>
            <p:cNvSpPr>
              <a:spLocks noChangeShapeType="1"/>
            </p:cNvSpPr>
            <p:nvPr/>
          </p:nvSpPr>
          <p:spPr bwMode="auto">
            <a:xfrm flipV="1">
              <a:off x="13762785" y="19863883"/>
              <a:ext cx="0" cy="5845175"/>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152" name="Line 40">
              <a:extLst>
                <a:ext uri="{FF2B5EF4-FFF2-40B4-BE49-F238E27FC236}">
                  <a16:creationId xmlns:a16="http://schemas.microsoft.com/office/drawing/2014/main" id="{74628003-1387-96E0-EC79-2D6EBDD8BFB5}"/>
                </a:ext>
              </a:extLst>
            </p:cNvPr>
            <p:cNvSpPr>
              <a:spLocks noChangeShapeType="1"/>
            </p:cNvSpPr>
            <p:nvPr/>
          </p:nvSpPr>
          <p:spPr bwMode="auto">
            <a:xfrm flipH="1">
              <a:off x="13664360" y="25553483"/>
              <a:ext cx="96838" cy="0"/>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154" name="Line 42">
              <a:extLst>
                <a:ext uri="{FF2B5EF4-FFF2-40B4-BE49-F238E27FC236}">
                  <a16:creationId xmlns:a16="http://schemas.microsoft.com/office/drawing/2014/main" id="{3003729B-D2B6-141A-01A6-2704D2D4E30E}"/>
                </a:ext>
              </a:extLst>
            </p:cNvPr>
            <p:cNvSpPr>
              <a:spLocks noChangeShapeType="1"/>
            </p:cNvSpPr>
            <p:nvPr/>
          </p:nvSpPr>
          <p:spPr bwMode="auto">
            <a:xfrm flipH="1">
              <a:off x="13664360" y="24446995"/>
              <a:ext cx="96838" cy="0"/>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158" name="Line 46">
              <a:extLst>
                <a:ext uri="{FF2B5EF4-FFF2-40B4-BE49-F238E27FC236}">
                  <a16:creationId xmlns:a16="http://schemas.microsoft.com/office/drawing/2014/main" id="{B30F9DBB-7DDD-B007-9DAB-4DE2C9FF1AEB}"/>
                </a:ext>
              </a:extLst>
            </p:cNvPr>
            <p:cNvSpPr>
              <a:spLocks noChangeShapeType="1"/>
            </p:cNvSpPr>
            <p:nvPr/>
          </p:nvSpPr>
          <p:spPr bwMode="auto">
            <a:xfrm flipH="1">
              <a:off x="13664360" y="23338920"/>
              <a:ext cx="96838" cy="0"/>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161" name="Line 49">
              <a:extLst>
                <a:ext uri="{FF2B5EF4-FFF2-40B4-BE49-F238E27FC236}">
                  <a16:creationId xmlns:a16="http://schemas.microsoft.com/office/drawing/2014/main" id="{1E9870B9-4C04-4CD5-288C-43BF4D68E93B}"/>
                </a:ext>
              </a:extLst>
            </p:cNvPr>
            <p:cNvSpPr>
              <a:spLocks noChangeShapeType="1"/>
            </p:cNvSpPr>
            <p:nvPr/>
          </p:nvSpPr>
          <p:spPr bwMode="auto">
            <a:xfrm flipH="1">
              <a:off x="13664360" y="22232433"/>
              <a:ext cx="96838" cy="0"/>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165" name="Line 53">
              <a:extLst>
                <a:ext uri="{FF2B5EF4-FFF2-40B4-BE49-F238E27FC236}">
                  <a16:creationId xmlns:a16="http://schemas.microsoft.com/office/drawing/2014/main" id="{19FD1CC6-9DEF-1846-7BCB-017CB1932749}"/>
                </a:ext>
              </a:extLst>
            </p:cNvPr>
            <p:cNvSpPr>
              <a:spLocks noChangeShapeType="1"/>
            </p:cNvSpPr>
            <p:nvPr/>
          </p:nvSpPr>
          <p:spPr bwMode="auto">
            <a:xfrm flipH="1">
              <a:off x="13664360" y="21125945"/>
              <a:ext cx="96838" cy="0"/>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168" name="Line 56">
              <a:extLst>
                <a:ext uri="{FF2B5EF4-FFF2-40B4-BE49-F238E27FC236}">
                  <a16:creationId xmlns:a16="http://schemas.microsoft.com/office/drawing/2014/main" id="{252B92A4-ADBA-FA98-A3AE-0A1DAD2B5CB0}"/>
                </a:ext>
              </a:extLst>
            </p:cNvPr>
            <p:cNvSpPr>
              <a:spLocks noChangeShapeType="1"/>
            </p:cNvSpPr>
            <p:nvPr/>
          </p:nvSpPr>
          <p:spPr bwMode="auto">
            <a:xfrm flipH="1">
              <a:off x="13664360" y="20017870"/>
              <a:ext cx="96838" cy="0"/>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173" name="Line 61">
              <a:extLst>
                <a:ext uri="{FF2B5EF4-FFF2-40B4-BE49-F238E27FC236}">
                  <a16:creationId xmlns:a16="http://schemas.microsoft.com/office/drawing/2014/main" id="{D4C100CF-C0FF-A426-CEC7-5204E8652F5E}"/>
                </a:ext>
              </a:extLst>
            </p:cNvPr>
            <p:cNvSpPr>
              <a:spLocks noChangeShapeType="1"/>
            </p:cNvSpPr>
            <p:nvPr/>
          </p:nvSpPr>
          <p:spPr bwMode="auto">
            <a:xfrm>
              <a:off x="13762785" y="25709058"/>
              <a:ext cx="8732838" cy="0"/>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174" name="Line 62">
              <a:extLst>
                <a:ext uri="{FF2B5EF4-FFF2-40B4-BE49-F238E27FC236}">
                  <a16:creationId xmlns:a16="http://schemas.microsoft.com/office/drawing/2014/main" id="{17D814AA-2133-6753-3536-14E10CB8AE41}"/>
                </a:ext>
              </a:extLst>
            </p:cNvPr>
            <p:cNvSpPr>
              <a:spLocks noChangeShapeType="1"/>
            </p:cNvSpPr>
            <p:nvPr/>
          </p:nvSpPr>
          <p:spPr bwMode="auto">
            <a:xfrm>
              <a:off x="13916773" y="25709058"/>
              <a:ext cx="0" cy="96838"/>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175" name="Rectangle 63">
              <a:extLst>
                <a:ext uri="{FF2B5EF4-FFF2-40B4-BE49-F238E27FC236}">
                  <a16:creationId xmlns:a16="http://schemas.microsoft.com/office/drawing/2014/main" id="{ED0D6B2D-C2D1-5BAB-6E73-2B0DB7FDAC31}"/>
                </a:ext>
              </a:extLst>
            </p:cNvPr>
            <p:cNvSpPr>
              <a:spLocks noChangeArrowheads="1"/>
            </p:cNvSpPr>
            <p:nvPr/>
          </p:nvSpPr>
          <p:spPr bwMode="auto">
            <a:xfrm>
              <a:off x="13846923" y="25855108"/>
              <a:ext cx="142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0</a:t>
              </a:r>
              <a:endParaRPr kumimoji="0" lang="en-US" altLang="en-US" sz="2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176" name="Line 64">
              <a:extLst>
                <a:ext uri="{FF2B5EF4-FFF2-40B4-BE49-F238E27FC236}">
                  <a16:creationId xmlns:a16="http://schemas.microsoft.com/office/drawing/2014/main" id="{FDE00091-1675-F2A6-B2B5-B2B8B2CEBD46}"/>
                </a:ext>
              </a:extLst>
            </p:cNvPr>
            <p:cNvSpPr>
              <a:spLocks noChangeShapeType="1"/>
            </p:cNvSpPr>
            <p:nvPr/>
          </p:nvSpPr>
          <p:spPr bwMode="auto">
            <a:xfrm>
              <a:off x="14759735" y="25709058"/>
              <a:ext cx="0" cy="96838"/>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177" name="Rectangle 65">
              <a:extLst>
                <a:ext uri="{FF2B5EF4-FFF2-40B4-BE49-F238E27FC236}">
                  <a16:creationId xmlns:a16="http://schemas.microsoft.com/office/drawing/2014/main" id="{13A21D61-2207-7D7C-C215-4E8C2AF4B961}"/>
                </a:ext>
              </a:extLst>
            </p:cNvPr>
            <p:cNvSpPr>
              <a:spLocks noChangeArrowheads="1"/>
            </p:cNvSpPr>
            <p:nvPr/>
          </p:nvSpPr>
          <p:spPr bwMode="auto">
            <a:xfrm>
              <a:off x="14691473" y="25855108"/>
              <a:ext cx="142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5</a:t>
              </a:r>
              <a:endParaRPr kumimoji="0" lang="en-US" altLang="en-US" sz="2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178" name="Line 66">
              <a:extLst>
                <a:ext uri="{FF2B5EF4-FFF2-40B4-BE49-F238E27FC236}">
                  <a16:creationId xmlns:a16="http://schemas.microsoft.com/office/drawing/2014/main" id="{1A57CC03-1728-4675-0C89-C73E5521CCDB}"/>
                </a:ext>
              </a:extLst>
            </p:cNvPr>
            <p:cNvSpPr>
              <a:spLocks noChangeShapeType="1"/>
            </p:cNvSpPr>
            <p:nvPr/>
          </p:nvSpPr>
          <p:spPr bwMode="auto">
            <a:xfrm>
              <a:off x="15601110" y="25709058"/>
              <a:ext cx="0" cy="96838"/>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179" name="Rectangle 67">
              <a:extLst>
                <a:ext uri="{FF2B5EF4-FFF2-40B4-BE49-F238E27FC236}">
                  <a16:creationId xmlns:a16="http://schemas.microsoft.com/office/drawing/2014/main" id="{A0747026-2F77-3429-9A35-54EFEB8136FE}"/>
                </a:ext>
              </a:extLst>
            </p:cNvPr>
            <p:cNvSpPr>
              <a:spLocks noChangeArrowheads="1"/>
            </p:cNvSpPr>
            <p:nvPr/>
          </p:nvSpPr>
          <p:spPr bwMode="auto">
            <a:xfrm>
              <a:off x="15462998" y="25855108"/>
              <a:ext cx="2853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10</a:t>
              </a:r>
              <a:endParaRPr kumimoji="0" lang="en-US" altLang="en-US" sz="2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180" name="Line 68">
              <a:extLst>
                <a:ext uri="{FF2B5EF4-FFF2-40B4-BE49-F238E27FC236}">
                  <a16:creationId xmlns:a16="http://schemas.microsoft.com/office/drawing/2014/main" id="{9BD1DED7-80BF-C4B5-9EF0-C3176634C1B2}"/>
                </a:ext>
              </a:extLst>
            </p:cNvPr>
            <p:cNvSpPr>
              <a:spLocks noChangeShapeType="1"/>
            </p:cNvSpPr>
            <p:nvPr/>
          </p:nvSpPr>
          <p:spPr bwMode="auto">
            <a:xfrm>
              <a:off x="16444073" y="25709058"/>
              <a:ext cx="0" cy="96838"/>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181" name="Rectangle 69">
              <a:extLst>
                <a:ext uri="{FF2B5EF4-FFF2-40B4-BE49-F238E27FC236}">
                  <a16:creationId xmlns:a16="http://schemas.microsoft.com/office/drawing/2014/main" id="{3719EB21-B881-84B7-57C5-92326AFE6860}"/>
                </a:ext>
              </a:extLst>
            </p:cNvPr>
            <p:cNvSpPr>
              <a:spLocks noChangeArrowheads="1"/>
            </p:cNvSpPr>
            <p:nvPr/>
          </p:nvSpPr>
          <p:spPr bwMode="auto">
            <a:xfrm>
              <a:off x="16307548" y="25855108"/>
              <a:ext cx="2853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15</a:t>
              </a:r>
              <a:endParaRPr kumimoji="0" lang="en-US" altLang="en-US" sz="2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182" name="Line 70">
              <a:extLst>
                <a:ext uri="{FF2B5EF4-FFF2-40B4-BE49-F238E27FC236}">
                  <a16:creationId xmlns:a16="http://schemas.microsoft.com/office/drawing/2014/main" id="{06E13344-E4E4-B47F-E0C4-7C6929527910}"/>
                </a:ext>
              </a:extLst>
            </p:cNvPr>
            <p:cNvSpPr>
              <a:spLocks noChangeShapeType="1"/>
            </p:cNvSpPr>
            <p:nvPr/>
          </p:nvSpPr>
          <p:spPr bwMode="auto">
            <a:xfrm>
              <a:off x="17285448" y="25709058"/>
              <a:ext cx="0" cy="96838"/>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183" name="Rectangle 71">
              <a:extLst>
                <a:ext uri="{FF2B5EF4-FFF2-40B4-BE49-F238E27FC236}">
                  <a16:creationId xmlns:a16="http://schemas.microsoft.com/office/drawing/2014/main" id="{64850C57-F06D-7D29-4AB6-22A31AB5754C}"/>
                </a:ext>
              </a:extLst>
            </p:cNvPr>
            <p:cNvSpPr>
              <a:spLocks noChangeArrowheads="1"/>
            </p:cNvSpPr>
            <p:nvPr/>
          </p:nvSpPr>
          <p:spPr bwMode="auto">
            <a:xfrm>
              <a:off x="17150510" y="25855108"/>
              <a:ext cx="2853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20</a:t>
              </a:r>
              <a:endParaRPr kumimoji="0" lang="en-US" altLang="en-US" sz="2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184" name="Line 72">
              <a:extLst>
                <a:ext uri="{FF2B5EF4-FFF2-40B4-BE49-F238E27FC236}">
                  <a16:creationId xmlns:a16="http://schemas.microsoft.com/office/drawing/2014/main" id="{A5F4E327-66EC-EAAD-15A6-E5923D1E1239}"/>
                </a:ext>
              </a:extLst>
            </p:cNvPr>
            <p:cNvSpPr>
              <a:spLocks noChangeShapeType="1"/>
            </p:cNvSpPr>
            <p:nvPr/>
          </p:nvSpPr>
          <p:spPr bwMode="auto">
            <a:xfrm>
              <a:off x="18128410" y="25709058"/>
              <a:ext cx="0" cy="96838"/>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185" name="Rectangle 73">
              <a:extLst>
                <a:ext uri="{FF2B5EF4-FFF2-40B4-BE49-F238E27FC236}">
                  <a16:creationId xmlns:a16="http://schemas.microsoft.com/office/drawing/2014/main" id="{C5DBDD8B-48EA-18A7-AE75-6F610089B39E}"/>
                </a:ext>
              </a:extLst>
            </p:cNvPr>
            <p:cNvSpPr>
              <a:spLocks noChangeArrowheads="1"/>
            </p:cNvSpPr>
            <p:nvPr/>
          </p:nvSpPr>
          <p:spPr bwMode="auto">
            <a:xfrm>
              <a:off x="17993473" y="25855108"/>
              <a:ext cx="2853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25</a:t>
              </a:r>
              <a:endParaRPr kumimoji="0" lang="en-US" altLang="en-US" sz="2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186" name="Line 74">
              <a:extLst>
                <a:ext uri="{FF2B5EF4-FFF2-40B4-BE49-F238E27FC236}">
                  <a16:creationId xmlns:a16="http://schemas.microsoft.com/office/drawing/2014/main" id="{5606EE62-9A69-7565-0D91-7CBFA4FF8821}"/>
                </a:ext>
              </a:extLst>
            </p:cNvPr>
            <p:cNvSpPr>
              <a:spLocks noChangeShapeType="1"/>
            </p:cNvSpPr>
            <p:nvPr/>
          </p:nvSpPr>
          <p:spPr bwMode="auto">
            <a:xfrm>
              <a:off x="18971373" y="25709058"/>
              <a:ext cx="0" cy="96838"/>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187" name="Rectangle 75">
              <a:extLst>
                <a:ext uri="{FF2B5EF4-FFF2-40B4-BE49-F238E27FC236}">
                  <a16:creationId xmlns:a16="http://schemas.microsoft.com/office/drawing/2014/main" id="{488DBDBA-1142-2948-0B32-03CAC0D35D2D}"/>
                </a:ext>
              </a:extLst>
            </p:cNvPr>
            <p:cNvSpPr>
              <a:spLocks noChangeArrowheads="1"/>
            </p:cNvSpPr>
            <p:nvPr/>
          </p:nvSpPr>
          <p:spPr bwMode="auto">
            <a:xfrm>
              <a:off x="18833260" y="25855108"/>
              <a:ext cx="2853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30</a:t>
              </a:r>
              <a:endParaRPr kumimoji="0" lang="en-US" altLang="en-US" sz="2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188" name="Line 76">
              <a:extLst>
                <a:ext uri="{FF2B5EF4-FFF2-40B4-BE49-F238E27FC236}">
                  <a16:creationId xmlns:a16="http://schemas.microsoft.com/office/drawing/2014/main" id="{9778B7FC-9AC1-E919-62E6-F967E27FD1EE}"/>
                </a:ext>
              </a:extLst>
            </p:cNvPr>
            <p:cNvSpPr>
              <a:spLocks noChangeShapeType="1"/>
            </p:cNvSpPr>
            <p:nvPr/>
          </p:nvSpPr>
          <p:spPr bwMode="auto">
            <a:xfrm>
              <a:off x="19812748" y="25709058"/>
              <a:ext cx="0" cy="96838"/>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189" name="Rectangle 77">
              <a:extLst>
                <a:ext uri="{FF2B5EF4-FFF2-40B4-BE49-F238E27FC236}">
                  <a16:creationId xmlns:a16="http://schemas.microsoft.com/office/drawing/2014/main" id="{6B81F571-D2A3-2D64-A41B-DB7A6E4A47C7}"/>
                </a:ext>
              </a:extLst>
            </p:cNvPr>
            <p:cNvSpPr>
              <a:spLocks noChangeArrowheads="1"/>
            </p:cNvSpPr>
            <p:nvPr/>
          </p:nvSpPr>
          <p:spPr bwMode="auto">
            <a:xfrm>
              <a:off x="19676223" y="25855108"/>
              <a:ext cx="2853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35</a:t>
              </a:r>
              <a:endParaRPr kumimoji="0" lang="en-US" altLang="en-US" sz="2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190" name="Line 78">
              <a:extLst>
                <a:ext uri="{FF2B5EF4-FFF2-40B4-BE49-F238E27FC236}">
                  <a16:creationId xmlns:a16="http://schemas.microsoft.com/office/drawing/2014/main" id="{9F231C00-B578-0233-1CFC-1B8FE1403C9F}"/>
                </a:ext>
              </a:extLst>
            </p:cNvPr>
            <p:cNvSpPr>
              <a:spLocks noChangeShapeType="1"/>
            </p:cNvSpPr>
            <p:nvPr/>
          </p:nvSpPr>
          <p:spPr bwMode="auto">
            <a:xfrm>
              <a:off x="20655710" y="25709058"/>
              <a:ext cx="0" cy="96838"/>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191" name="Rectangle 79">
              <a:extLst>
                <a:ext uri="{FF2B5EF4-FFF2-40B4-BE49-F238E27FC236}">
                  <a16:creationId xmlns:a16="http://schemas.microsoft.com/office/drawing/2014/main" id="{8BBC5F1E-42D9-5FB5-6047-74338CC15818}"/>
                </a:ext>
              </a:extLst>
            </p:cNvPr>
            <p:cNvSpPr>
              <a:spLocks noChangeArrowheads="1"/>
            </p:cNvSpPr>
            <p:nvPr/>
          </p:nvSpPr>
          <p:spPr bwMode="auto">
            <a:xfrm>
              <a:off x="20519185" y="25855108"/>
              <a:ext cx="2853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40</a:t>
              </a:r>
              <a:endParaRPr kumimoji="0" lang="en-US" altLang="en-US" sz="2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192" name="Line 80">
              <a:extLst>
                <a:ext uri="{FF2B5EF4-FFF2-40B4-BE49-F238E27FC236}">
                  <a16:creationId xmlns:a16="http://schemas.microsoft.com/office/drawing/2014/main" id="{EA79D6C8-4EBF-4E45-352A-5C52A5DC0A7F}"/>
                </a:ext>
              </a:extLst>
            </p:cNvPr>
            <p:cNvSpPr>
              <a:spLocks noChangeShapeType="1"/>
            </p:cNvSpPr>
            <p:nvPr/>
          </p:nvSpPr>
          <p:spPr bwMode="auto">
            <a:xfrm>
              <a:off x="21498673" y="25709058"/>
              <a:ext cx="0" cy="96838"/>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193" name="Rectangle 81">
              <a:extLst>
                <a:ext uri="{FF2B5EF4-FFF2-40B4-BE49-F238E27FC236}">
                  <a16:creationId xmlns:a16="http://schemas.microsoft.com/office/drawing/2014/main" id="{E30F9916-72E1-6BFC-0165-864A51658EDB}"/>
                </a:ext>
              </a:extLst>
            </p:cNvPr>
            <p:cNvSpPr>
              <a:spLocks noChangeArrowheads="1"/>
            </p:cNvSpPr>
            <p:nvPr/>
          </p:nvSpPr>
          <p:spPr bwMode="auto">
            <a:xfrm>
              <a:off x="21360560" y="25855108"/>
              <a:ext cx="2853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45</a:t>
              </a:r>
              <a:endParaRPr kumimoji="0" lang="en-US" altLang="en-US" sz="2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194" name="Line 82">
              <a:extLst>
                <a:ext uri="{FF2B5EF4-FFF2-40B4-BE49-F238E27FC236}">
                  <a16:creationId xmlns:a16="http://schemas.microsoft.com/office/drawing/2014/main" id="{D01C2A70-F34E-751B-F7AB-3DF782D04523}"/>
                </a:ext>
              </a:extLst>
            </p:cNvPr>
            <p:cNvSpPr>
              <a:spLocks noChangeShapeType="1"/>
            </p:cNvSpPr>
            <p:nvPr/>
          </p:nvSpPr>
          <p:spPr bwMode="auto">
            <a:xfrm>
              <a:off x="22340048" y="25709058"/>
              <a:ext cx="0" cy="96838"/>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195" name="Rectangle 83">
              <a:extLst>
                <a:ext uri="{FF2B5EF4-FFF2-40B4-BE49-F238E27FC236}">
                  <a16:creationId xmlns:a16="http://schemas.microsoft.com/office/drawing/2014/main" id="{CA47FDA5-7F78-4F9C-61D7-42F3D96C0811}"/>
                </a:ext>
              </a:extLst>
            </p:cNvPr>
            <p:cNvSpPr>
              <a:spLocks noChangeArrowheads="1"/>
            </p:cNvSpPr>
            <p:nvPr/>
          </p:nvSpPr>
          <p:spPr bwMode="auto">
            <a:xfrm>
              <a:off x="22203523" y="25855108"/>
              <a:ext cx="2853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50</a:t>
              </a:r>
              <a:endParaRPr kumimoji="0" lang="en-US" altLang="en-US" sz="2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78" name="Rectangle 41">
              <a:extLst>
                <a:ext uri="{FF2B5EF4-FFF2-40B4-BE49-F238E27FC236}">
                  <a16:creationId xmlns:a16="http://schemas.microsoft.com/office/drawing/2014/main" id="{13C6DF12-0A06-48F6-5A28-3EA5350E61A4}"/>
                </a:ext>
              </a:extLst>
            </p:cNvPr>
            <p:cNvSpPr>
              <a:spLocks noChangeArrowheads="1"/>
            </p:cNvSpPr>
            <p:nvPr/>
          </p:nvSpPr>
          <p:spPr bwMode="auto">
            <a:xfrm rot="16200000">
              <a:off x="13355432" y="25326262"/>
              <a:ext cx="142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0</a:t>
              </a:r>
              <a:endParaRPr kumimoji="0" lang="en-US" altLang="en-US" sz="2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79" name="Rectangle 45">
              <a:extLst>
                <a:ext uri="{FF2B5EF4-FFF2-40B4-BE49-F238E27FC236}">
                  <a16:creationId xmlns:a16="http://schemas.microsoft.com/office/drawing/2014/main" id="{AB6F2EC1-E347-FC27-D196-E79475B2FE1A}"/>
                </a:ext>
              </a:extLst>
            </p:cNvPr>
            <p:cNvSpPr>
              <a:spLocks noChangeArrowheads="1"/>
            </p:cNvSpPr>
            <p:nvPr/>
          </p:nvSpPr>
          <p:spPr bwMode="auto">
            <a:xfrm rot="16200000">
              <a:off x="13248832" y="24271368"/>
              <a:ext cx="35586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.05</a:t>
              </a:r>
              <a:endParaRPr kumimoji="0" lang="en-US" altLang="en-US" sz="2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80" name="Rectangle 48">
              <a:extLst>
                <a:ext uri="{FF2B5EF4-FFF2-40B4-BE49-F238E27FC236}">
                  <a16:creationId xmlns:a16="http://schemas.microsoft.com/office/drawing/2014/main" id="{F1DD6DD6-6DA2-7CD7-1D6D-84B4158FFD23}"/>
                </a:ext>
              </a:extLst>
            </p:cNvPr>
            <p:cNvSpPr>
              <a:spLocks noChangeArrowheads="1"/>
            </p:cNvSpPr>
            <p:nvPr/>
          </p:nvSpPr>
          <p:spPr bwMode="auto">
            <a:xfrm rot="16200000">
              <a:off x="13320165" y="23185232"/>
              <a:ext cx="21319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200" dirty="0">
                  <a:solidFill>
                    <a:srgbClr val="000000"/>
                  </a:solidFill>
                  <a:latin typeface="Calibri" panose="020F0502020204030204" pitchFamily="34" charset="0"/>
                  <a:ea typeface="Calibri" panose="020F0502020204030204" pitchFamily="34" charset="0"/>
                  <a:cs typeface="Calibri" panose="020F0502020204030204" pitchFamily="34" charset="0"/>
                </a:rPr>
                <a:t>.1</a:t>
              </a:r>
              <a:endParaRPr kumimoji="0" lang="en-US" altLang="en-US" sz="2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81" name="Rectangle 51">
              <a:extLst>
                <a:ext uri="{FF2B5EF4-FFF2-40B4-BE49-F238E27FC236}">
                  <a16:creationId xmlns:a16="http://schemas.microsoft.com/office/drawing/2014/main" id="{15FEF877-90DD-2BF9-6C1D-B2D1D2884F4B}"/>
                </a:ext>
              </a:extLst>
            </p:cNvPr>
            <p:cNvSpPr>
              <a:spLocks noChangeArrowheads="1"/>
            </p:cNvSpPr>
            <p:nvPr/>
          </p:nvSpPr>
          <p:spPr bwMode="auto">
            <a:xfrm rot="16200000">
              <a:off x="13248832" y="22067253"/>
              <a:ext cx="35586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.15</a:t>
              </a:r>
              <a:endParaRPr kumimoji="0" lang="en-US" altLang="en-US" sz="2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82" name="Rectangle 54">
              <a:extLst>
                <a:ext uri="{FF2B5EF4-FFF2-40B4-BE49-F238E27FC236}">
                  <a16:creationId xmlns:a16="http://schemas.microsoft.com/office/drawing/2014/main" id="{F8E61BAD-415A-45A6-F637-B7CA2EFB12AA}"/>
                </a:ext>
              </a:extLst>
            </p:cNvPr>
            <p:cNvSpPr>
              <a:spLocks noChangeArrowheads="1"/>
            </p:cNvSpPr>
            <p:nvPr/>
          </p:nvSpPr>
          <p:spPr bwMode="auto">
            <a:xfrm rot="16200000">
              <a:off x="13320165" y="20963812"/>
              <a:ext cx="21319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.2</a:t>
              </a:r>
              <a:endParaRPr kumimoji="0" lang="en-US" altLang="en-US" sz="2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83" name="Rectangle 57">
              <a:extLst>
                <a:ext uri="{FF2B5EF4-FFF2-40B4-BE49-F238E27FC236}">
                  <a16:creationId xmlns:a16="http://schemas.microsoft.com/office/drawing/2014/main" id="{07D19901-9917-C170-680B-22A232904C88}"/>
                </a:ext>
              </a:extLst>
            </p:cNvPr>
            <p:cNvSpPr>
              <a:spLocks noChangeArrowheads="1"/>
            </p:cNvSpPr>
            <p:nvPr/>
          </p:nvSpPr>
          <p:spPr bwMode="auto">
            <a:xfrm rot="16200000">
              <a:off x="13248832" y="19843741"/>
              <a:ext cx="35586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.25</a:t>
              </a:r>
              <a:endParaRPr kumimoji="0" lang="en-US" altLang="en-US" sz="2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89" name="Rectangle 161">
              <a:extLst>
                <a:ext uri="{FF2B5EF4-FFF2-40B4-BE49-F238E27FC236}">
                  <a16:creationId xmlns:a16="http://schemas.microsoft.com/office/drawing/2014/main" id="{5A10F9B9-606E-F96F-E031-9F83BE804313}"/>
                </a:ext>
              </a:extLst>
            </p:cNvPr>
            <p:cNvSpPr>
              <a:spLocks noChangeArrowheads="1"/>
            </p:cNvSpPr>
            <p:nvPr/>
          </p:nvSpPr>
          <p:spPr bwMode="auto">
            <a:xfrm>
              <a:off x="14585479" y="26332775"/>
              <a:ext cx="700858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Transfer share (as a percentage of consumption)</a:t>
              </a:r>
              <a:endParaRPr kumimoji="0" lang="en-US" altLang="en-US"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grpSp>
      <p:grpSp>
        <p:nvGrpSpPr>
          <p:cNvPr id="310" name="Group 309">
            <a:extLst>
              <a:ext uri="{FF2B5EF4-FFF2-40B4-BE49-F238E27FC236}">
                <a16:creationId xmlns:a16="http://schemas.microsoft.com/office/drawing/2014/main" id="{55AC6234-91F1-0A37-334B-A75D9961BE4A}"/>
              </a:ext>
            </a:extLst>
          </p:cNvPr>
          <p:cNvGrpSpPr/>
          <p:nvPr/>
        </p:nvGrpSpPr>
        <p:grpSpPr>
          <a:xfrm>
            <a:off x="28366642" y="21207297"/>
            <a:ext cx="8687221" cy="6412456"/>
            <a:chOff x="30579802" y="19886613"/>
            <a:chExt cx="9316625" cy="6877049"/>
          </a:xfrm>
        </p:grpSpPr>
        <p:grpSp>
          <p:nvGrpSpPr>
            <p:cNvPr id="306" name="Group 305">
              <a:extLst>
                <a:ext uri="{FF2B5EF4-FFF2-40B4-BE49-F238E27FC236}">
                  <a16:creationId xmlns:a16="http://schemas.microsoft.com/office/drawing/2014/main" id="{410131C7-2AE5-86EE-66F5-C6B18A51C3F4}"/>
                </a:ext>
              </a:extLst>
            </p:cNvPr>
            <p:cNvGrpSpPr/>
            <p:nvPr/>
          </p:nvGrpSpPr>
          <p:grpSpPr>
            <a:xfrm>
              <a:off x="30579802" y="19886613"/>
              <a:ext cx="9316625" cy="6329779"/>
              <a:chOff x="30579802" y="19886613"/>
              <a:chExt cx="9316625" cy="6329779"/>
            </a:xfrm>
          </p:grpSpPr>
          <p:sp>
            <p:nvSpPr>
              <p:cNvPr id="204" name="Line 93">
                <a:extLst>
                  <a:ext uri="{FF2B5EF4-FFF2-40B4-BE49-F238E27FC236}">
                    <a16:creationId xmlns:a16="http://schemas.microsoft.com/office/drawing/2014/main" id="{07E9F42E-848E-9F17-453B-7A07934C31C1}"/>
                  </a:ext>
                </a:extLst>
              </p:cNvPr>
              <p:cNvSpPr>
                <a:spLocks noChangeShapeType="1"/>
              </p:cNvSpPr>
              <p:nvPr/>
            </p:nvSpPr>
            <p:spPr bwMode="auto">
              <a:xfrm flipV="1">
                <a:off x="32766000" y="25590500"/>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205" name="Line 94">
                <a:extLst>
                  <a:ext uri="{FF2B5EF4-FFF2-40B4-BE49-F238E27FC236}">
                    <a16:creationId xmlns:a16="http://schemas.microsoft.com/office/drawing/2014/main" id="{4AEDBD94-EFB7-28A8-4843-2858866B5DA4}"/>
                  </a:ext>
                </a:extLst>
              </p:cNvPr>
              <p:cNvSpPr>
                <a:spLocks noChangeShapeType="1"/>
              </p:cNvSpPr>
              <p:nvPr/>
            </p:nvSpPr>
            <p:spPr bwMode="auto">
              <a:xfrm flipV="1">
                <a:off x="32766000" y="25379363"/>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206" name="Line 95">
                <a:extLst>
                  <a:ext uri="{FF2B5EF4-FFF2-40B4-BE49-F238E27FC236}">
                    <a16:creationId xmlns:a16="http://schemas.microsoft.com/office/drawing/2014/main" id="{99B50057-9BAF-2507-375A-338605847B98}"/>
                  </a:ext>
                </a:extLst>
              </p:cNvPr>
              <p:cNvSpPr>
                <a:spLocks noChangeShapeType="1"/>
              </p:cNvSpPr>
              <p:nvPr/>
            </p:nvSpPr>
            <p:spPr bwMode="auto">
              <a:xfrm flipV="1">
                <a:off x="32766000" y="25168225"/>
                <a:ext cx="0" cy="139700"/>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 name="Line 96">
                <a:extLst>
                  <a:ext uri="{FF2B5EF4-FFF2-40B4-BE49-F238E27FC236}">
                    <a16:creationId xmlns:a16="http://schemas.microsoft.com/office/drawing/2014/main" id="{3C2DF203-2839-40F7-32F8-910BBD09EEA9}"/>
                  </a:ext>
                </a:extLst>
              </p:cNvPr>
              <p:cNvSpPr>
                <a:spLocks noChangeShapeType="1"/>
              </p:cNvSpPr>
              <p:nvPr/>
            </p:nvSpPr>
            <p:spPr bwMode="auto">
              <a:xfrm flipV="1">
                <a:off x="32766000" y="24955500"/>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 name="Line 97">
                <a:extLst>
                  <a:ext uri="{FF2B5EF4-FFF2-40B4-BE49-F238E27FC236}">
                    <a16:creationId xmlns:a16="http://schemas.microsoft.com/office/drawing/2014/main" id="{A5E624A9-ACBA-D099-98DF-76D82D2C2FDF}"/>
                  </a:ext>
                </a:extLst>
              </p:cNvPr>
              <p:cNvSpPr>
                <a:spLocks noChangeShapeType="1"/>
              </p:cNvSpPr>
              <p:nvPr/>
            </p:nvSpPr>
            <p:spPr bwMode="auto">
              <a:xfrm flipV="1">
                <a:off x="32766000" y="24744363"/>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 name="Line 98">
                <a:extLst>
                  <a:ext uri="{FF2B5EF4-FFF2-40B4-BE49-F238E27FC236}">
                    <a16:creationId xmlns:a16="http://schemas.microsoft.com/office/drawing/2014/main" id="{521BBBCB-38CD-6F88-37ED-696387FF2468}"/>
                  </a:ext>
                </a:extLst>
              </p:cNvPr>
              <p:cNvSpPr>
                <a:spLocks noChangeShapeType="1"/>
              </p:cNvSpPr>
              <p:nvPr/>
            </p:nvSpPr>
            <p:spPr bwMode="auto">
              <a:xfrm flipV="1">
                <a:off x="32766000" y="24533225"/>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0" name="Line 99">
                <a:extLst>
                  <a:ext uri="{FF2B5EF4-FFF2-40B4-BE49-F238E27FC236}">
                    <a16:creationId xmlns:a16="http://schemas.microsoft.com/office/drawing/2014/main" id="{4A86DD58-8FFF-8D96-B042-9005B44D4B28}"/>
                  </a:ext>
                </a:extLst>
              </p:cNvPr>
              <p:cNvSpPr>
                <a:spLocks noChangeShapeType="1"/>
              </p:cNvSpPr>
              <p:nvPr/>
            </p:nvSpPr>
            <p:spPr bwMode="auto">
              <a:xfrm flipV="1">
                <a:off x="32766000" y="24322088"/>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1" name="Line 100">
                <a:extLst>
                  <a:ext uri="{FF2B5EF4-FFF2-40B4-BE49-F238E27FC236}">
                    <a16:creationId xmlns:a16="http://schemas.microsoft.com/office/drawing/2014/main" id="{66921AD4-5368-81EE-3116-D1FF9366FA0A}"/>
                  </a:ext>
                </a:extLst>
              </p:cNvPr>
              <p:cNvSpPr>
                <a:spLocks noChangeShapeType="1"/>
              </p:cNvSpPr>
              <p:nvPr/>
            </p:nvSpPr>
            <p:spPr bwMode="auto">
              <a:xfrm flipV="1">
                <a:off x="32766000" y="24110950"/>
                <a:ext cx="0" cy="139700"/>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2" name="Line 101">
                <a:extLst>
                  <a:ext uri="{FF2B5EF4-FFF2-40B4-BE49-F238E27FC236}">
                    <a16:creationId xmlns:a16="http://schemas.microsoft.com/office/drawing/2014/main" id="{7912E783-6CE2-6E0A-FB00-9BA7A6C935B1}"/>
                  </a:ext>
                </a:extLst>
              </p:cNvPr>
              <p:cNvSpPr>
                <a:spLocks noChangeShapeType="1"/>
              </p:cNvSpPr>
              <p:nvPr/>
            </p:nvSpPr>
            <p:spPr bwMode="auto">
              <a:xfrm flipV="1">
                <a:off x="32766000" y="23898225"/>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3" name="Line 102">
                <a:extLst>
                  <a:ext uri="{FF2B5EF4-FFF2-40B4-BE49-F238E27FC236}">
                    <a16:creationId xmlns:a16="http://schemas.microsoft.com/office/drawing/2014/main" id="{33C61C5A-40C3-8EEE-4248-C23D416BDE4B}"/>
                  </a:ext>
                </a:extLst>
              </p:cNvPr>
              <p:cNvSpPr>
                <a:spLocks noChangeShapeType="1"/>
              </p:cNvSpPr>
              <p:nvPr/>
            </p:nvSpPr>
            <p:spPr bwMode="auto">
              <a:xfrm flipV="1">
                <a:off x="32766000" y="23687088"/>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4" name="Line 103">
                <a:extLst>
                  <a:ext uri="{FF2B5EF4-FFF2-40B4-BE49-F238E27FC236}">
                    <a16:creationId xmlns:a16="http://schemas.microsoft.com/office/drawing/2014/main" id="{97A26851-F5AC-FD35-2ED6-6D0899483FE8}"/>
                  </a:ext>
                </a:extLst>
              </p:cNvPr>
              <p:cNvSpPr>
                <a:spLocks noChangeShapeType="1"/>
              </p:cNvSpPr>
              <p:nvPr/>
            </p:nvSpPr>
            <p:spPr bwMode="auto">
              <a:xfrm flipV="1">
                <a:off x="32766000" y="23475950"/>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 name="Line 104">
                <a:extLst>
                  <a:ext uri="{FF2B5EF4-FFF2-40B4-BE49-F238E27FC236}">
                    <a16:creationId xmlns:a16="http://schemas.microsoft.com/office/drawing/2014/main" id="{A5AC1E0F-CC89-AD7D-A4F5-F1158A66827A}"/>
                  </a:ext>
                </a:extLst>
              </p:cNvPr>
              <p:cNvSpPr>
                <a:spLocks noChangeShapeType="1"/>
              </p:cNvSpPr>
              <p:nvPr/>
            </p:nvSpPr>
            <p:spPr bwMode="auto">
              <a:xfrm flipV="1">
                <a:off x="32766000" y="23264813"/>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 name="Line 105">
                <a:extLst>
                  <a:ext uri="{FF2B5EF4-FFF2-40B4-BE49-F238E27FC236}">
                    <a16:creationId xmlns:a16="http://schemas.microsoft.com/office/drawing/2014/main" id="{E279D3F2-5640-BFDF-4FEC-2CB6BCB39B95}"/>
                  </a:ext>
                </a:extLst>
              </p:cNvPr>
              <p:cNvSpPr>
                <a:spLocks noChangeShapeType="1"/>
              </p:cNvSpPr>
              <p:nvPr/>
            </p:nvSpPr>
            <p:spPr bwMode="auto">
              <a:xfrm flipV="1">
                <a:off x="32766000" y="23053675"/>
                <a:ext cx="0" cy="139700"/>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 name="Line 106">
                <a:extLst>
                  <a:ext uri="{FF2B5EF4-FFF2-40B4-BE49-F238E27FC236}">
                    <a16:creationId xmlns:a16="http://schemas.microsoft.com/office/drawing/2014/main" id="{B67CB2DE-3DDF-6589-19D9-A14ED233D57D}"/>
                  </a:ext>
                </a:extLst>
              </p:cNvPr>
              <p:cNvSpPr>
                <a:spLocks noChangeShapeType="1"/>
              </p:cNvSpPr>
              <p:nvPr/>
            </p:nvSpPr>
            <p:spPr bwMode="auto">
              <a:xfrm flipV="1">
                <a:off x="32766000" y="22840950"/>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 name="Line 107">
                <a:extLst>
                  <a:ext uri="{FF2B5EF4-FFF2-40B4-BE49-F238E27FC236}">
                    <a16:creationId xmlns:a16="http://schemas.microsoft.com/office/drawing/2014/main" id="{24E65BE3-1AA7-AF6F-8203-FBA87F134B34}"/>
                  </a:ext>
                </a:extLst>
              </p:cNvPr>
              <p:cNvSpPr>
                <a:spLocks noChangeShapeType="1"/>
              </p:cNvSpPr>
              <p:nvPr/>
            </p:nvSpPr>
            <p:spPr bwMode="auto">
              <a:xfrm flipV="1">
                <a:off x="32766000" y="22629813"/>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 name="Line 108">
                <a:extLst>
                  <a:ext uri="{FF2B5EF4-FFF2-40B4-BE49-F238E27FC236}">
                    <a16:creationId xmlns:a16="http://schemas.microsoft.com/office/drawing/2014/main" id="{FF3541E6-AB0E-00C4-79FD-F29252348866}"/>
                  </a:ext>
                </a:extLst>
              </p:cNvPr>
              <p:cNvSpPr>
                <a:spLocks noChangeShapeType="1"/>
              </p:cNvSpPr>
              <p:nvPr/>
            </p:nvSpPr>
            <p:spPr bwMode="auto">
              <a:xfrm flipV="1">
                <a:off x="32766000" y="22418675"/>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 name="Line 109">
                <a:extLst>
                  <a:ext uri="{FF2B5EF4-FFF2-40B4-BE49-F238E27FC236}">
                    <a16:creationId xmlns:a16="http://schemas.microsoft.com/office/drawing/2014/main" id="{76C7234F-E02A-EFD4-D927-BD5ADF64D58F}"/>
                  </a:ext>
                </a:extLst>
              </p:cNvPr>
              <p:cNvSpPr>
                <a:spLocks noChangeShapeType="1"/>
              </p:cNvSpPr>
              <p:nvPr/>
            </p:nvSpPr>
            <p:spPr bwMode="auto">
              <a:xfrm flipV="1">
                <a:off x="32766000" y="22207538"/>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1" name="Line 110">
                <a:extLst>
                  <a:ext uri="{FF2B5EF4-FFF2-40B4-BE49-F238E27FC236}">
                    <a16:creationId xmlns:a16="http://schemas.microsoft.com/office/drawing/2014/main" id="{72DAF982-C8C2-06FD-059E-56E2641FBEE0}"/>
                  </a:ext>
                </a:extLst>
              </p:cNvPr>
              <p:cNvSpPr>
                <a:spLocks noChangeShapeType="1"/>
              </p:cNvSpPr>
              <p:nvPr/>
            </p:nvSpPr>
            <p:spPr bwMode="auto">
              <a:xfrm flipV="1">
                <a:off x="32766000" y="21996400"/>
                <a:ext cx="0" cy="139700"/>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2" name="Line 111">
                <a:extLst>
                  <a:ext uri="{FF2B5EF4-FFF2-40B4-BE49-F238E27FC236}">
                    <a16:creationId xmlns:a16="http://schemas.microsoft.com/office/drawing/2014/main" id="{12FF0D80-D8F9-2660-F965-DC53C527DC07}"/>
                  </a:ext>
                </a:extLst>
              </p:cNvPr>
              <p:cNvSpPr>
                <a:spLocks noChangeShapeType="1"/>
              </p:cNvSpPr>
              <p:nvPr/>
            </p:nvSpPr>
            <p:spPr bwMode="auto">
              <a:xfrm flipV="1">
                <a:off x="32766000" y="21785263"/>
                <a:ext cx="0" cy="139700"/>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3" name="Line 112">
                <a:extLst>
                  <a:ext uri="{FF2B5EF4-FFF2-40B4-BE49-F238E27FC236}">
                    <a16:creationId xmlns:a16="http://schemas.microsoft.com/office/drawing/2014/main" id="{A3335501-D6CD-980D-7E2F-7D3BF4566F7B}"/>
                  </a:ext>
                </a:extLst>
              </p:cNvPr>
              <p:cNvSpPr>
                <a:spLocks noChangeShapeType="1"/>
              </p:cNvSpPr>
              <p:nvPr/>
            </p:nvSpPr>
            <p:spPr bwMode="auto">
              <a:xfrm flipV="1">
                <a:off x="32766000" y="21572538"/>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4" name="Line 113">
                <a:extLst>
                  <a:ext uri="{FF2B5EF4-FFF2-40B4-BE49-F238E27FC236}">
                    <a16:creationId xmlns:a16="http://schemas.microsoft.com/office/drawing/2014/main" id="{133E1267-2D9F-100D-66A5-6B388C4AD80D}"/>
                  </a:ext>
                </a:extLst>
              </p:cNvPr>
              <p:cNvSpPr>
                <a:spLocks noChangeShapeType="1"/>
              </p:cNvSpPr>
              <p:nvPr/>
            </p:nvSpPr>
            <p:spPr bwMode="auto">
              <a:xfrm flipV="1">
                <a:off x="32766000" y="21361400"/>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5" name="Line 114">
                <a:extLst>
                  <a:ext uri="{FF2B5EF4-FFF2-40B4-BE49-F238E27FC236}">
                    <a16:creationId xmlns:a16="http://schemas.microsoft.com/office/drawing/2014/main" id="{610BD77D-C006-F98E-C7B5-260658DF4A57}"/>
                  </a:ext>
                </a:extLst>
              </p:cNvPr>
              <p:cNvSpPr>
                <a:spLocks noChangeShapeType="1"/>
              </p:cNvSpPr>
              <p:nvPr/>
            </p:nvSpPr>
            <p:spPr bwMode="auto">
              <a:xfrm flipV="1">
                <a:off x="32766000" y="21150263"/>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6" name="Line 115">
                <a:extLst>
                  <a:ext uri="{FF2B5EF4-FFF2-40B4-BE49-F238E27FC236}">
                    <a16:creationId xmlns:a16="http://schemas.microsoft.com/office/drawing/2014/main" id="{FF7B809E-7A02-2EEA-AC5D-42ED740E44C2}"/>
                  </a:ext>
                </a:extLst>
              </p:cNvPr>
              <p:cNvSpPr>
                <a:spLocks noChangeShapeType="1"/>
              </p:cNvSpPr>
              <p:nvPr/>
            </p:nvSpPr>
            <p:spPr bwMode="auto">
              <a:xfrm flipV="1">
                <a:off x="32766000" y="20939125"/>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7" name="Line 116">
                <a:extLst>
                  <a:ext uri="{FF2B5EF4-FFF2-40B4-BE49-F238E27FC236}">
                    <a16:creationId xmlns:a16="http://schemas.microsoft.com/office/drawing/2014/main" id="{A98DF2EA-E371-E736-F1BF-20A1D52FF918}"/>
                  </a:ext>
                </a:extLst>
              </p:cNvPr>
              <p:cNvSpPr>
                <a:spLocks noChangeShapeType="1"/>
              </p:cNvSpPr>
              <p:nvPr/>
            </p:nvSpPr>
            <p:spPr bwMode="auto">
              <a:xfrm flipV="1">
                <a:off x="32766000" y="20726400"/>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8" name="Line 117">
                <a:extLst>
                  <a:ext uri="{FF2B5EF4-FFF2-40B4-BE49-F238E27FC236}">
                    <a16:creationId xmlns:a16="http://schemas.microsoft.com/office/drawing/2014/main" id="{A5D7B26C-763C-21F5-64EF-658A5AF516AF}"/>
                  </a:ext>
                </a:extLst>
              </p:cNvPr>
              <p:cNvSpPr>
                <a:spLocks noChangeShapeType="1"/>
              </p:cNvSpPr>
              <p:nvPr/>
            </p:nvSpPr>
            <p:spPr bwMode="auto">
              <a:xfrm flipV="1">
                <a:off x="32766000" y="20515263"/>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9" name="Line 118">
                <a:extLst>
                  <a:ext uri="{FF2B5EF4-FFF2-40B4-BE49-F238E27FC236}">
                    <a16:creationId xmlns:a16="http://schemas.microsoft.com/office/drawing/2014/main" id="{23FB491B-E684-3B1F-818A-CD128BF828B8}"/>
                  </a:ext>
                </a:extLst>
              </p:cNvPr>
              <p:cNvSpPr>
                <a:spLocks noChangeShapeType="1"/>
              </p:cNvSpPr>
              <p:nvPr/>
            </p:nvSpPr>
            <p:spPr bwMode="auto">
              <a:xfrm flipV="1">
                <a:off x="32766000" y="20304125"/>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0" name="Line 119">
                <a:extLst>
                  <a:ext uri="{FF2B5EF4-FFF2-40B4-BE49-F238E27FC236}">
                    <a16:creationId xmlns:a16="http://schemas.microsoft.com/office/drawing/2014/main" id="{BD824114-5CD2-F700-2C85-A0BB25AEEA4C}"/>
                  </a:ext>
                </a:extLst>
              </p:cNvPr>
              <p:cNvSpPr>
                <a:spLocks noChangeShapeType="1"/>
              </p:cNvSpPr>
              <p:nvPr/>
            </p:nvSpPr>
            <p:spPr bwMode="auto">
              <a:xfrm flipV="1">
                <a:off x="32766000" y="20092988"/>
                <a:ext cx="0" cy="14128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1" name="Line 120">
                <a:extLst>
                  <a:ext uri="{FF2B5EF4-FFF2-40B4-BE49-F238E27FC236}">
                    <a16:creationId xmlns:a16="http://schemas.microsoft.com/office/drawing/2014/main" id="{01997F30-99FC-AC83-6781-B43AC3E9D58B}"/>
                  </a:ext>
                </a:extLst>
              </p:cNvPr>
              <p:cNvSpPr>
                <a:spLocks noChangeShapeType="1"/>
              </p:cNvSpPr>
              <p:nvPr/>
            </p:nvSpPr>
            <p:spPr bwMode="auto">
              <a:xfrm flipV="1">
                <a:off x="32766000" y="19886613"/>
                <a:ext cx="0" cy="134938"/>
              </a:xfrm>
              <a:prstGeom prst="line">
                <a:avLst/>
              </a:prstGeom>
              <a:noFill/>
              <a:ln w="28575"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2" name="Freeform 121">
                <a:extLst>
                  <a:ext uri="{FF2B5EF4-FFF2-40B4-BE49-F238E27FC236}">
                    <a16:creationId xmlns:a16="http://schemas.microsoft.com/office/drawing/2014/main" id="{3CEE0F33-1E6B-8A24-2D22-97D3E625AB9E}"/>
                  </a:ext>
                </a:extLst>
              </p:cNvPr>
              <p:cNvSpPr>
                <a:spLocks/>
              </p:cNvSpPr>
              <p:nvPr/>
            </p:nvSpPr>
            <p:spPr bwMode="auto">
              <a:xfrm>
                <a:off x="31499175" y="20547013"/>
                <a:ext cx="7783513" cy="5030788"/>
              </a:xfrm>
              <a:custGeom>
                <a:avLst/>
                <a:gdLst>
                  <a:gd name="T0" fmla="*/ 66 w 4903"/>
                  <a:gd name="T1" fmla="*/ 2287 h 3169"/>
                  <a:gd name="T2" fmla="*/ 148 w 4903"/>
                  <a:gd name="T3" fmla="*/ 1645 h 3169"/>
                  <a:gd name="T4" fmla="*/ 230 w 4903"/>
                  <a:gd name="T5" fmla="*/ 960 h 3169"/>
                  <a:gd name="T6" fmla="*/ 312 w 4903"/>
                  <a:gd name="T7" fmla="*/ 365 h 3169"/>
                  <a:gd name="T8" fmla="*/ 394 w 4903"/>
                  <a:gd name="T9" fmla="*/ 68 h 3169"/>
                  <a:gd name="T10" fmla="*/ 476 w 4903"/>
                  <a:gd name="T11" fmla="*/ 15 h 3169"/>
                  <a:gd name="T12" fmla="*/ 558 w 4903"/>
                  <a:gd name="T13" fmla="*/ 244 h 3169"/>
                  <a:gd name="T14" fmla="*/ 640 w 4903"/>
                  <a:gd name="T15" fmla="*/ 549 h 3169"/>
                  <a:gd name="T16" fmla="*/ 722 w 4903"/>
                  <a:gd name="T17" fmla="*/ 853 h 3169"/>
                  <a:gd name="T18" fmla="*/ 804 w 4903"/>
                  <a:gd name="T19" fmla="*/ 1064 h 3169"/>
                  <a:gd name="T20" fmla="*/ 886 w 4903"/>
                  <a:gd name="T21" fmla="*/ 1316 h 3169"/>
                  <a:gd name="T22" fmla="*/ 968 w 4903"/>
                  <a:gd name="T23" fmla="*/ 1568 h 3169"/>
                  <a:gd name="T24" fmla="*/ 1050 w 4903"/>
                  <a:gd name="T25" fmla="*/ 1847 h 3169"/>
                  <a:gd name="T26" fmla="*/ 1132 w 4903"/>
                  <a:gd name="T27" fmla="*/ 2063 h 3169"/>
                  <a:gd name="T28" fmla="*/ 1214 w 4903"/>
                  <a:gd name="T29" fmla="*/ 2180 h 3169"/>
                  <a:gd name="T30" fmla="*/ 1296 w 4903"/>
                  <a:gd name="T31" fmla="*/ 2247 h 3169"/>
                  <a:gd name="T32" fmla="*/ 1378 w 4903"/>
                  <a:gd name="T33" fmla="*/ 2269 h 3169"/>
                  <a:gd name="T34" fmla="*/ 1460 w 4903"/>
                  <a:gd name="T35" fmla="*/ 2360 h 3169"/>
                  <a:gd name="T36" fmla="*/ 1541 w 4903"/>
                  <a:gd name="T37" fmla="*/ 2496 h 3169"/>
                  <a:gd name="T38" fmla="*/ 1624 w 4903"/>
                  <a:gd name="T39" fmla="*/ 2669 h 3169"/>
                  <a:gd name="T40" fmla="*/ 1705 w 4903"/>
                  <a:gd name="T41" fmla="*/ 2796 h 3169"/>
                  <a:gd name="T42" fmla="*/ 1788 w 4903"/>
                  <a:gd name="T43" fmla="*/ 2897 h 3169"/>
                  <a:gd name="T44" fmla="*/ 1869 w 4903"/>
                  <a:gd name="T45" fmla="*/ 2946 h 3169"/>
                  <a:gd name="T46" fmla="*/ 1951 w 4903"/>
                  <a:gd name="T47" fmla="*/ 2983 h 3169"/>
                  <a:gd name="T48" fmla="*/ 2034 w 4903"/>
                  <a:gd name="T49" fmla="*/ 2988 h 3169"/>
                  <a:gd name="T50" fmla="*/ 2115 w 4903"/>
                  <a:gd name="T51" fmla="*/ 3001 h 3169"/>
                  <a:gd name="T52" fmla="*/ 2197 w 4903"/>
                  <a:gd name="T53" fmla="*/ 3017 h 3169"/>
                  <a:gd name="T54" fmla="*/ 2279 w 4903"/>
                  <a:gd name="T55" fmla="*/ 3033 h 3169"/>
                  <a:gd name="T56" fmla="*/ 2361 w 4903"/>
                  <a:gd name="T57" fmla="*/ 3054 h 3169"/>
                  <a:gd name="T58" fmla="*/ 2443 w 4903"/>
                  <a:gd name="T59" fmla="*/ 3087 h 3169"/>
                  <a:gd name="T60" fmla="*/ 2525 w 4903"/>
                  <a:gd name="T61" fmla="*/ 3110 h 3169"/>
                  <a:gd name="T62" fmla="*/ 2607 w 4903"/>
                  <a:gd name="T63" fmla="*/ 3115 h 3169"/>
                  <a:gd name="T64" fmla="*/ 2689 w 4903"/>
                  <a:gd name="T65" fmla="*/ 3116 h 3169"/>
                  <a:gd name="T66" fmla="*/ 2771 w 4903"/>
                  <a:gd name="T67" fmla="*/ 3106 h 3169"/>
                  <a:gd name="T68" fmla="*/ 2853 w 4903"/>
                  <a:gd name="T69" fmla="*/ 3094 h 3169"/>
                  <a:gd name="T70" fmla="*/ 2935 w 4903"/>
                  <a:gd name="T71" fmla="*/ 3096 h 3169"/>
                  <a:gd name="T72" fmla="*/ 3017 w 4903"/>
                  <a:gd name="T73" fmla="*/ 3111 h 3169"/>
                  <a:gd name="T74" fmla="*/ 3099 w 4903"/>
                  <a:gd name="T75" fmla="*/ 3125 h 3169"/>
                  <a:gd name="T76" fmla="*/ 3181 w 4903"/>
                  <a:gd name="T77" fmla="*/ 3143 h 3169"/>
                  <a:gd name="T78" fmla="*/ 3263 w 4903"/>
                  <a:gd name="T79" fmla="*/ 3150 h 3169"/>
                  <a:gd name="T80" fmla="*/ 3345 w 4903"/>
                  <a:gd name="T81" fmla="*/ 3146 h 3169"/>
                  <a:gd name="T82" fmla="*/ 3427 w 4903"/>
                  <a:gd name="T83" fmla="*/ 3142 h 3169"/>
                  <a:gd name="T84" fmla="*/ 3509 w 4903"/>
                  <a:gd name="T85" fmla="*/ 3144 h 3169"/>
                  <a:gd name="T86" fmla="*/ 3591 w 4903"/>
                  <a:gd name="T87" fmla="*/ 3143 h 3169"/>
                  <a:gd name="T88" fmla="*/ 3673 w 4903"/>
                  <a:gd name="T89" fmla="*/ 3147 h 3169"/>
                  <a:gd name="T90" fmla="*/ 3755 w 4903"/>
                  <a:gd name="T91" fmla="*/ 3156 h 3169"/>
                  <a:gd name="T92" fmla="*/ 3837 w 4903"/>
                  <a:gd name="T93" fmla="*/ 3148 h 3169"/>
                  <a:gd name="T94" fmla="*/ 3919 w 4903"/>
                  <a:gd name="T95" fmla="*/ 3145 h 3169"/>
                  <a:gd name="T96" fmla="*/ 4001 w 4903"/>
                  <a:gd name="T97" fmla="*/ 3145 h 3169"/>
                  <a:gd name="T98" fmla="*/ 4083 w 4903"/>
                  <a:gd name="T99" fmla="*/ 3141 h 3169"/>
                  <a:gd name="T100" fmla="*/ 4165 w 4903"/>
                  <a:gd name="T101" fmla="*/ 3145 h 3169"/>
                  <a:gd name="T102" fmla="*/ 4247 w 4903"/>
                  <a:gd name="T103" fmla="*/ 3156 h 3169"/>
                  <a:gd name="T104" fmla="*/ 4329 w 4903"/>
                  <a:gd name="T105" fmla="*/ 3159 h 3169"/>
                  <a:gd name="T106" fmla="*/ 4411 w 4903"/>
                  <a:gd name="T107" fmla="*/ 3163 h 3169"/>
                  <a:gd name="T108" fmla="*/ 4493 w 4903"/>
                  <a:gd name="T109" fmla="*/ 3169 h 3169"/>
                  <a:gd name="T110" fmla="*/ 4575 w 4903"/>
                  <a:gd name="T111" fmla="*/ 3169 h 3169"/>
                  <a:gd name="T112" fmla="*/ 4657 w 4903"/>
                  <a:gd name="T113" fmla="*/ 3168 h 3169"/>
                  <a:gd name="T114" fmla="*/ 4739 w 4903"/>
                  <a:gd name="T115" fmla="*/ 3162 h 3169"/>
                  <a:gd name="T116" fmla="*/ 4821 w 4903"/>
                  <a:gd name="T117" fmla="*/ 3159 h 3169"/>
                  <a:gd name="T118" fmla="*/ 4903 w 4903"/>
                  <a:gd name="T119" fmla="*/ 3158 h 3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903" h="3169">
                    <a:moveTo>
                      <a:pt x="0" y="2664"/>
                    </a:moveTo>
                    <a:lnTo>
                      <a:pt x="17" y="2583"/>
                    </a:lnTo>
                    <a:lnTo>
                      <a:pt x="33" y="2496"/>
                    </a:lnTo>
                    <a:lnTo>
                      <a:pt x="49" y="2396"/>
                    </a:lnTo>
                    <a:lnTo>
                      <a:pt x="66" y="2287"/>
                    </a:lnTo>
                    <a:lnTo>
                      <a:pt x="82" y="2173"/>
                    </a:lnTo>
                    <a:lnTo>
                      <a:pt x="99" y="2051"/>
                    </a:lnTo>
                    <a:lnTo>
                      <a:pt x="115" y="1924"/>
                    </a:lnTo>
                    <a:lnTo>
                      <a:pt x="131" y="1789"/>
                    </a:lnTo>
                    <a:lnTo>
                      <a:pt x="148" y="1645"/>
                    </a:lnTo>
                    <a:lnTo>
                      <a:pt x="164" y="1505"/>
                    </a:lnTo>
                    <a:lnTo>
                      <a:pt x="181" y="1371"/>
                    </a:lnTo>
                    <a:lnTo>
                      <a:pt x="197" y="1238"/>
                    </a:lnTo>
                    <a:lnTo>
                      <a:pt x="214" y="1101"/>
                    </a:lnTo>
                    <a:lnTo>
                      <a:pt x="230" y="960"/>
                    </a:lnTo>
                    <a:lnTo>
                      <a:pt x="246" y="822"/>
                    </a:lnTo>
                    <a:lnTo>
                      <a:pt x="263" y="690"/>
                    </a:lnTo>
                    <a:lnTo>
                      <a:pt x="279" y="568"/>
                    </a:lnTo>
                    <a:lnTo>
                      <a:pt x="295" y="459"/>
                    </a:lnTo>
                    <a:lnTo>
                      <a:pt x="312" y="365"/>
                    </a:lnTo>
                    <a:lnTo>
                      <a:pt x="328" y="285"/>
                    </a:lnTo>
                    <a:lnTo>
                      <a:pt x="344" y="217"/>
                    </a:lnTo>
                    <a:lnTo>
                      <a:pt x="361" y="157"/>
                    </a:lnTo>
                    <a:lnTo>
                      <a:pt x="377" y="107"/>
                    </a:lnTo>
                    <a:lnTo>
                      <a:pt x="394" y="68"/>
                    </a:lnTo>
                    <a:lnTo>
                      <a:pt x="410" y="37"/>
                    </a:lnTo>
                    <a:lnTo>
                      <a:pt x="427" y="19"/>
                    </a:lnTo>
                    <a:lnTo>
                      <a:pt x="443" y="4"/>
                    </a:lnTo>
                    <a:lnTo>
                      <a:pt x="459" y="0"/>
                    </a:lnTo>
                    <a:lnTo>
                      <a:pt x="476" y="15"/>
                    </a:lnTo>
                    <a:lnTo>
                      <a:pt x="492" y="43"/>
                    </a:lnTo>
                    <a:lnTo>
                      <a:pt x="509" y="81"/>
                    </a:lnTo>
                    <a:lnTo>
                      <a:pt x="525" y="133"/>
                    </a:lnTo>
                    <a:lnTo>
                      <a:pt x="541" y="187"/>
                    </a:lnTo>
                    <a:lnTo>
                      <a:pt x="558" y="244"/>
                    </a:lnTo>
                    <a:lnTo>
                      <a:pt x="574" y="302"/>
                    </a:lnTo>
                    <a:lnTo>
                      <a:pt x="590" y="358"/>
                    </a:lnTo>
                    <a:lnTo>
                      <a:pt x="607" y="422"/>
                    </a:lnTo>
                    <a:lnTo>
                      <a:pt x="623" y="489"/>
                    </a:lnTo>
                    <a:lnTo>
                      <a:pt x="640" y="549"/>
                    </a:lnTo>
                    <a:lnTo>
                      <a:pt x="656" y="613"/>
                    </a:lnTo>
                    <a:lnTo>
                      <a:pt x="673" y="680"/>
                    </a:lnTo>
                    <a:lnTo>
                      <a:pt x="689" y="747"/>
                    </a:lnTo>
                    <a:lnTo>
                      <a:pt x="705" y="806"/>
                    </a:lnTo>
                    <a:lnTo>
                      <a:pt x="722" y="853"/>
                    </a:lnTo>
                    <a:lnTo>
                      <a:pt x="738" y="895"/>
                    </a:lnTo>
                    <a:lnTo>
                      <a:pt x="755" y="934"/>
                    </a:lnTo>
                    <a:lnTo>
                      <a:pt x="771" y="971"/>
                    </a:lnTo>
                    <a:lnTo>
                      <a:pt x="787" y="1014"/>
                    </a:lnTo>
                    <a:lnTo>
                      <a:pt x="804" y="1064"/>
                    </a:lnTo>
                    <a:lnTo>
                      <a:pt x="820" y="1119"/>
                    </a:lnTo>
                    <a:lnTo>
                      <a:pt x="837" y="1171"/>
                    </a:lnTo>
                    <a:lnTo>
                      <a:pt x="853" y="1218"/>
                    </a:lnTo>
                    <a:lnTo>
                      <a:pt x="869" y="1265"/>
                    </a:lnTo>
                    <a:lnTo>
                      <a:pt x="886" y="1316"/>
                    </a:lnTo>
                    <a:lnTo>
                      <a:pt x="902" y="1365"/>
                    </a:lnTo>
                    <a:lnTo>
                      <a:pt x="918" y="1418"/>
                    </a:lnTo>
                    <a:lnTo>
                      <a:pt x="935" y="1469"/>
                    </a:lnTo>
                    <a:lnTo>
                      <a:pt x="951" y="1515"/>
                    </a:lnTo>
                    <a:lnTo>
                      <a:pt x="968" y="1568"/>
                    </a:lnTo>
                    <a:lnTo>
                      <a:pt x="984" y="1624"/>
                    </a:lnTo>
                    <a:lnTo>
                      <a:pt x="1001" y="1678"/>
                    </a:lnTo>
                    <a:lnTo>
                      <a:pt x="1017" y="1735"/>
                    </a:lnTo>
                    <a:lnTo>
                      <a:pt x="1033" y="1792"/>
                    </a:lnTo>
                    <a:lnTo>
                      <a:pt x="1050" y="1847"/>
                    </a:lnTo>
                    <a:lnTo>
                      <a:pt x="1066" y="1898"/>
                    </a:lnTo>
                    <a:lnTo>
                      <a:pt x="1082" y="1939"/>
                    </a:lnTo>
                    <a:lnTo>
                      <a:pt x="1099" y="1980"/>
                    </a:lnTo>
                    <a:lnTo>
                      <a:pt x="1115" y="2023"/>
                    </a:lnTo>
                    <a:lnTo>
                      <a:pt x="1132" y="2063"/>
                    </a:lnTo>
                    <a:lnTo>
                      <a:pt x="1148" y="2097"/>
                    </a:lnTo>
                    <a:lnTo>
                      <a:pt x="1164" y="2127"/>
                    </a:lnTo>
                    <a:lnTo>
                      <a:pt x="1181" y="2146"/>
                    </a:lnTo>
                    <a:lnTo>
                      <a:pt x="1197" y="2165"/>
                    </a:lnTo>
                    <a:lnTo>
                      <a:pt x="1214" y="2180"/>
                    </a:lnTo>
                    <a:lnTo>
                      <a:pt x="1230" y="2194"/>
                    </a:lnTo>
                    <a:lnTo>
                      <a:pt x="1246" y="2208"/>
                    </a:lnTo>
                    <a:lnTo>
                      <a:pt x="1263" y="2223"/>
                    </a:lnTo>
                    <a:lnTo>
                      <a:pt x="1279" y="2234"/>
                    </a:lnTo>
                    <a:lnTo>
                      <a:pt x="1296" y="2247"/>
                    </a:lnTo>
                    <a:lnTo>
                      <a:pt x="1312" y="2256"/>
                    </a:lnTo>
                    <a:lnTo>
                      <a:pt x="1328" y="2261"/>
                    </a:lnTo>
                    <a:lnTo>
                      <a:pt x="1345" y="2261"/>
                    </a:lnTo>
                    <a:lnTo>
                      <a:pt x="1361" y="2263"/>
                    </a:lnTo>
                    <a:lnTo>
                      <a:pt x="1378" y="2269"/>
                    </a:lnTo>
                    <a:lnTo>
                      <a:pt x="1394" y="2279"/>
                    </a:lnTo>
                    <a:lnTo>
                      <a:pt x="1410" y="2296"/>
                    </a:lnTo>
                    <a:lnTo>
                      <a:pt x="1427" y="2317"/>
                    </a:lnTo>
                    <a:lnTo>
                      <a:pt x="1443" y="2339"/>
                    </a:lnTo>
                    <a:lnTo>
                      <a:pt x="1460" y="2360"/>
                    </a:lnTo>
                    <a:lnTo>
                      <a:pt x="1476" y="2385"/>
                    </a:lnTo>
                    <a:lnTo>
                      <a:pt x="1492" y="2409"/>
                    </a:lnTo>
                    <a:lnTo>
                      <a:pt x="1509" y="2435"/>
                    </a:lnTo>
                    <a:lnTo>
                      <a:pt x="1525" y="2464"/>
                    </a:lnTo>
                    <a:lnTo>
                      <a:pt x="1541" y="2496"/>
                    </a:lnTo>
                    <a:lnTo>
                      <a:pt x="1558" y="2531"/>
                    </a:lnTo>
                    <a:lnTo>
                      <a:pt x="1574" y="2567"/>
                    </a:lnTo>
                    <a:lnTo>
                      <a:pt x="1591" y="2602"/>
                    </a:lnTo>
                    <a:lnTo>
                      <a:pt x="1607" y="2636"/>
                    </a:lnTo>
                    <a:lnTo>
                      <a:pt x="1624" y="2669"/>
                    </a:lnTo>
                    <a:lnTo>
                      <a:pt x="1640" y="2699"/>
                    </a:lnTo>
                    <a:lnTo>
                      <a:pt x="1656" y="2730"/>
                    </a:lnTo>
                    <a:lnTo>
                      <a:pt x="1673" y="2753"/>
                    </a:lnTo>
                    <a:lnTo>
                      <a:pt x="1689" y="2776"/>
                    </a:lnTo>
                    <a:lnTo>
                      <a:pt x="1705" y="2796"/>
                    </a:lnTo>
                    <a:lnTo>
                      <a:pt x="1722" y="2817"/>
                    </a:lnTo>
                    <a:lnTo>
                      <a:pt x="1738" y="2839"/>
                    </a:lnTo>
                    <a:lnTo>
                      <a:pt x="1755" y="2862"/>
                    </a:lnTo>
                    <a:lnTo>
                      <a:pt x="1771" y="2881"/>
                    </a:lnTo>
                    <a:lnTo>
                      <a:pt x="1788" y="2897"/>
                    </a:lnTo>
                    <a:lnTo>
                      <a:pt x="1804" y="2910"/>
                    </a:lnTo>
                    <a:lnTo>
                      <a:pt x="1820" y="2921"/>
                    </a:lnTo>
                    <a:lnTo>
                      <a:pt x="1837" y="2929"/>
                    </a:lnTo>
                    <a:lnTo>
                      <a:pt x="1853" y="2937"/>
                    </a:lnTo>
                    <a:lnTo>
                      <a:pt x="1869" y="2946"/>
                    </a:lnTo>
                    <a:lnTo>
                      <a:pt x="1886" y="2953"/>
                    </a:lnTo>
                    <a:lnTo>
                      <a:pt x="1902" y="2962"/>
                    </a:lnTo>
                    <a:lnTo>
                      <a:pt x="1919" y="2973"/>
                    </a:lnTo>
                    <a:lnTo>
                      <a:pt x="1935" y="2980"/>
                    </a:lnTo>
                    <a:lnTo>
                      <a:pt x="1951" y="2983"/>
                    </a:lnTo>
                    <a:lnTo>
                      <a:pt x="1968" y="2984"/>
                    </a:lnTo>
                    <a:lnTo>
                      <a:pt x="1984" y="2985"/>
                    </a:lnTo>
                    <a:lnTo>
                      <a:pt x="2001" y="2985"/>
                    </a:lnTo>
                    <a:lnTo>
                      <a:pt x="2017" y="2986"/>
                    </a:lnTo>
                    <a:lnTo>
                      <a:pt x="2034" y="2988"/>
                    </a:lnTo>
                    <a:lnTo>
                      <a:pt x="2050" y="2989"/>
                    </a:lnTo>
                    <a:lnTo>
                      <a:pt x="2066" y="2992"/>
                    </a:lnTo>
                    <a:lnTo>
                      <a:pt x="2083" y="2994"/>
                    </a:lnTo>
                    <a:lnTo>
                      <a:pt x="2099" y="2997"/>
                    </a:lnTo>
                    <a:lnTo>
                      <a:pt x="2115" y="3001"/>
                    </a:lnTo>
                    <a:lnTo>
                      <a:pt x="2132" y="3005"/>
                    </a:lnTo>
                    <a:lnTo>
                      <a:pt x="2148" y="3009"/>
                    </a:lnTo>
                    <a:lnTo>
                      <a:pt x="2165" y="3012"/>
                    </a:lnTo>
                    <a:lnTo>
                      <a:pt x="2181" y="3014"/>
                    </a:lnTo>
                    <a:lnTo>
                      <a:pt x="2197" y="3017"/>
                    </a:lnTo>
                    <a:lnTo>
                      <a:pt x="2214" y="3020"/>
                    </a:lnTo>
                    <a:lnTo>
                      <a:pt x="2230" y="3023"/>
                    </a:lnTo>
                    <a:lnTo>
                      <a:pt x="2247" y="3025"/>
                    </a:lnTo>
                    <a:lnTo>
                      <a:pt x="2263" y="3029"/>
                    </a:lnTo>
                    <a:lnTo>
                      <a:pt x="2279" y="3033"/>
                    </a:lnTo>
                    <a:lnTo>
                      <a:pt x="2296" y="3037"/>
                    </a:lnTo>
                    <a:lnTo>
                      <a:pt x="2312" y="3041"/>
                    </a:lnTo>
                    <a:lnTo>
                      <a:pt x="2328" y="3045"/>
                    </a:lnTo>
                    <a:lnTo>
                      <a:pt x="2345" y="3049"/>
                    </a:lnTo>
                    <a:lnTo>
                      <a:pt x="2361" y="3054"/>
                    </a:lnTo>
                    <a:lnTo>
                      <a:pt x="2378" y="3061"/>
                    </a:lnTo>
                    <a:lnTo>
                      <a:pt x="2394" y="3069"/>
                    </a:lnTo>
                    <a:lnTo>
                      <a:pt x="2411" y="3076"/>
                    </a:lnTo>
                    <a:lnTo>
                      <a:pt x="2427" y="3082"/>
                    </a:lnTo>
                    <a:lnTo>
                      <a:pt x="2443" y="3087"/>
                    </a:lnTo>
                    <a:lnTo>
                      <a:pt x="2460" y="3091"/>
                    </a:lnTo>
                    <a:lnTo>
                      <a:pt x="2476" y="3097"/>
                    </a:lnTo>
                    <a:lnTo>
                      <a:pt x="2492" y="3102"/>
                    </a:lnTo>
                    <a:lnTo>
                      <a:pt x="2509" y="3106"/>
                    </a:lnTo>
                    <a:lnTo>
                      <a:pt x="2525" y="3110"/>
                    </a:lnTo>
                    <a:lnTo>
                      <a:pt x="2542" y="3111"/>
                    </a:lnTo>
                    <a:lnTo>
                      <a:pt x="2558" y="3113"/>
                    </a:lnTo>
                    <a:lnTo>
                      <a:pt x="2574" y="3113"/>
                    </a:lnTo>
                    <a:lnTo>
                      <a:pt x="2591" y="3113"/>
                    </a:lnTo>
                    <a:lnTo>
                      <a:pt x="2607" y="3115"/>
                    </a:lnTo>
                    <a:lnTo>
                      <a:pt x="2624" y="3115"/>
                    </a:lnTo>
                    <a:lnTo>
                      <a:pt x="2640" y="3115"/>
                    </a:lnTo>
                    <a:lnTo>
                      <a:pt x="2657" y="3116"/>
                    </a:lnTo>
                    <a:lnTo>
                      <a:pt x="2673" y="3116"/>
                    </a:lnTo>
                    <a:lnTo>
                      <a:pt x="2689" y="3116"/>
                    </a:lnTo>
                    <a:lnTo>
                      <a:pt x="2706" y="3114"/>
                    </a:lnTo>
                    <a:lnTo>
                      <a:pt x="2722" y="3112"/>
                    </a:lnTo>
                    <a:lnTo>
                      <a:pt x="2738" y="3109"/>
                    </a:lnTo>
                    <a:lnTo>
                      <a:pt x="2755" y="3108"/>
                    </a:lnTo>
                    <a:lnTo>
                      <a:pt x="2771" y="3106"/>
                    </a:lnTo>
                    <a:lnTo>
                      <a:pt x="2788" y="3103"/>
                    </a:lnTo>
                    <a:lnTo>
                      <a:pt x="2804" y="3101"/>
                    </a:lnTo>
                    <a:lnTo>
                      <a:pt x="2820" y="3099"/>
                    </a:lnTo>
                    <a:lnTo>
                      <a:pt x="2837" y="3096"/>
                    </a:lnTo>
                    <a:lnTo>
                      <a:pt x="2853" y="3094"/>
                    </a:lnTo>
                    <a:lnTo>
                      <a:pt x="2870" y="3092"/>
                    </a:lnTo>
                    <a:lnTo>
                      <a:pt x="2886" y="3092"/>
                    </a:lnTo>
                    <a:lnTo>
                      <a:pt x="2902" y="3092"/>
                    </a:lnTo>
                    <a:lnTo>
                      <a:pt x="2919" y="3094"/>
                    </a:lnTo>
                    <a:lnTo>
                      <a:pt x="2935" y="3096"/>
                    </a:lnTo>
                    <a:lnTo>
                      <a:pt x="2952" y="3098"/>
                    </a:lnTo>
                    <a:lnTo>
                      <a:pt x="2968" y="3102"/>
                    </a:lnTo>
                    <a:lnTo>
                      <a:pt x="2985" y="3105"/>
                    </a:lnTo>
                    <a:lnTo>
                      <a:pt x="3001" y="3108"/>
                    </a:lnTo>
                    <a:lnTo>
                      <a:pt x="3017" y="3111"/>
                    </a:lnTo>
                    <a:lnTo>
                      <a:pt x="3034" y="3114"/>
                    </a:lnTo>
                    <a:lnTo>
                      <a:pt x="3050" y="3116"/>
                    </a:lnTo>
                    <a:lnTo>
                      <a:pt x="3066" y="3119"/>
                    </a:lnTo>
                    <a:lnTo>
                      <a:pt x="3083" y="3121"/>
                    </a:lnTo>
                    <a:lnTo>
                      <a:pt x="3099" y="3125"/>
                    </a:lnTo>
                    <a:lnTo>
                      <a:pt x="3115" y="3127"/>
                    </a:lnTo>
                    <a:lnTo>
                      <a:pt x="3132" y="3131"/>
                    </a:lnTo>
                    <a:lnTo>
                      <a:pt x="3148" y="3134"/>
                    </a:lnTo>
                    <a:lnTo>
                      <a:pt x="3165" y="3139"/>
                    </a:lnTo>
                    <a:lnTo>
                      <a:pt x="3181" y="3143"/>
                    </a:lnTo>
                    <a:lnTo>
                      <a:pt x="3198" y="3146"/>
                    </a:lnTo>
                    <a:lnTo>
                      <a:pt x="3214" y="3147"/>
                    </a:lnTo>
                    <a:lnTo>
                      <a:pt x="3230" y="3149"/>
                    </a:lnTo>
                    <a:lnTo>
                      <a:pt x="3247" y="3149"/>
                    </a:lnTo>
                    <a:lnTo>
                      <a:pt x="3263" y="3150"/>
                    </a:lnTo>
                    <a:lnTo>
                      <a:pt x="3280" y="3150"/>
                    </a:lnTo>
                    <a:lnTo>
                      <a:pt x="3296" y="3149"/>
                    </a:lnTo>
                    <a:lnTo>
                      <a:pt x="3312" y="3149"/>
                    </a:lnTo>
                    <a:lnTo>
                      <a:pt x="3329" y="3147"/>
                    </a:lnTo>
                    <a:lnTo>
                      <a:pt x="3345" y="3146"/>
                    </a:lnTo>
                    <a:lnTo>
                      <a:pt x="3361" y="3144"/>
                    </a:lnTo>
                    <a:lnTo>
                      <a:pt x="3378" y="3143"/>
                    </a:lnTo>
                    <a:lnTo>
                      <a:pt x="3394" y="3142"/>
                    </a:lnTo>
                    <a:lnTo>
                      <a:pt x="3411" y="3142"/>
                    </a:lnTo>
                    <a:lnTo>
                      <a:pt x="3427" y="3142"/>
                    </a:lnTo>
                    <a:lnTo>
                      <a:pt x="3444" y="3142"/>
                    </a:lnTo>
                    <a:lnTo>
                      <a:pt x="3460" y="3142"/>
                    </a:lnTo>
                    <a:lnTo>
                      <a:pt x="3476" y="3143"/>
                    </a:lnTo>
                    <a:lnTo>
                      <a:pt x="3493" y="3144"/>
                    </a:lnTo>
                    <a:lnTo>
                      <a:pt x="3509" y="3144"/>
                    </a:lnTo>
                    <a:lnTo>
                      <a:pt x="3526" y="3144"/>
                    </a:lnTo>
                    <a:lnTo>
                      <a:pt x="3542" y="3144"/>
                    </a:lnTo>
                    <a:lnTo>
                      <a:pt x="3558" y="3143"/>
                    </a:lnTo>
                    <a:lnTo>
                      <a:pt x="3575" y="3143"/>
                    </a:lnTo>
                    <a:lnTo>
                      <a:pt x="3591" y="3143"/>
                    </a:lnTo>
                    <a:lnTo>
                      <a:pt x="3607" y="3143"/>
                    </a:lnTo>
                    <a:lnTo>
                      <a:pt x="3624" y="3144"/>
                    </a:lnTo>
                    <a:lnTo>
                      <a:pt x="3640" y="3145"/>
                    </a:lnTo>
                    <a:lnTo>
                      <a:pt x="3657" y="3146"/>
                    </a:lnTo>
                    <a:lnTo>
                      <a:pt x="3673" y="3147"/>
                    </a:lnTo>
                    <a:lnTo>
                      <a:pt x="3689" y="3149"/>
                    </a:lnTo>
                    <a:lnTo>
                      <a:pt x="3706" y="3151"/>
                    </a:lnTo>
                    <a:lnTo>
                      <a:pt x="3722" y="3153"/>
                    </a:lnTo>
                    <a:lnTo>
                      <a:pt x="3739" y="3155"/>
                    </a:lnTo>
                    <a:lnTo>
                      <a:pt x="3755" y="3156"/>
                    </a:lnTo>
                    <a:lnTo>
                      <a:pt x="3772" y="3156"/>
                    </a:lnTo>
                    <a:lnTo>
                      <a:pt x="3788" y="3154"/>
                    </a:lnTo>
                    <a:lnTo>
                      <a:pt x="3804" y="3152"/>
                    </a:lnTo>
                    <a:lnTo>
                      <a:pt x="3821" y="3150"/>
                    </a:lnTo>
                    <a:lnTo>
                      <a:pt x="3837" y="3148"/>
                    </a:lnTo>
                    <a:lnTo>
                      <a:pt x="3853" y="3147"/>
                    </a:lnTo>
                    <a:lnTo>
                      <a:pt x="3870" y="3146"/>
                    </a:lnTo>
                    <a:lnTo>
                      <a:pt x="3886" y="3145"/>
                    </a:lnTo>
                    <a:lnTo>
                      <a:pt x="3903" y="3145"/>
                    </a:lnTo>
                    <a:lnTo>
                      <a:pt x="3919" y="3145"/>
                    </a:lnTo>
                    <a:lnTo>
                      <a:pt x="3935" y="3145"/>
                    </a:lnTo>
                    <a:lnTo>
                      <a:pt x="3952" y="3145"/>
                    </a:lnTo>
                    <a:lnTo>
                      <a:pt x="3968" y="3146"/>
                    </a:lnTo>
                    <a:lnTo>
                      <a:pt x="3985" y="3147"/>
                    </a:lnTo>
                    <a:lnTo>
                      <a:pt x="4001" y="3145"/>
                    </a:lnTo>
                    <a:lnTo>
                      <a:pt x="4018" y="3144"/>
                    </a:lnTo>
                    <a:lnTo>
                      <a:pt x="4034" y="3143"/>
                    </a:lnTo>
                    <a:lnTo>
                      <a:pt x="4050" y="3142"/>
                    </a:lnTo>
                    <a:lnTo>
                      <a:pt x="4067" y="3142"/>
                    </a:lnTo>
                    <a:lnTo>
                      <a:pt x="4083" y="3141"/>
                    </a:lnTo>
                    <a:lnTo>
                      <a:pt x="4099" y="3142"/>
                    </a:lnTo>
                    <a:lnTo>
                      <a:pt x="4116" y="3142"/>
                    </a:lnTo>
                    <a:lnTo>
                      <a:pt x="4132" y="3143"/>
                    </a:lnTo>
                    <a:lnTo>
                      <a:pt x="4148" y="3144"/>
                    </a:lnTo>
                    <a:lnTo>
                      <a:pt x="4165" y="3145"/>
                    </a:lnTo>
                    <a:lnTo>
                      <a:pt x="4181" y="3147"/>
                    </a:lnTo>
                    <a:lnTo>
                      <a:pt x="4198" y="3148"/>
                    </a:lnTo>
                    <a:lnTo>
                      <a:pt x="4214" y="3150"/>
                    </a:lnTo>
                    <a:lnTo>
                      <a:pt x="4231" y="3153"/>
                    </a:lnTo>
                    <a:lnTo>
                      <a:pt x="4247" y="3156"/>
                    </a:lnTo>
                    <a:lnTo>
                      <a:pt x="4263" y="3158"/>
                    </a:lnTo>
                    <a:lnTo>
                      <a:pt x="4280" y="3158"/>
                    </a:lnTo>
                    <a:lnTo>
                      <a:pt x="4296" y="3158"/>
                    </a:lnTo>
                    <a:lnTo>
                      <a:pt x="4312" y="3159"/>
                    </a:lnTo>
                    <a:lnTo>
                      <a:pt x="4329" y="3159"/>
                    </a:lnTo>
                    <a:lnTo>
                      <a:pt x="4345" y="3160"/>
                    </a:lnTo>
                    <a:lnTo>
                      <a:pt x="4362" y="3160"/>
                    </a:lnTo>
                    <a:lnTo>
                      <a:pt x="4378" y="3161"/>
                    </a:lnTo>
                    <a:lnTo>
                      <a:pt x="4394" y="3162"/>
                    </a:lnTo>
                    <a:lnTo>
                      <a:pt x="4411" y="3163"/>
                    </a:lnTo>
                    <a:lnTo>
                      <a:pt x="4427" y="3164"/>
                    </a:lnTo>
                    <a:lnTo>
                      <a:pt x="4444" y="3165"/>
                    </a:lnTo>
                    <a:lnTo>
                      <a:pt x="4460" y="3167"/>
                    </a:lnTo>
                    <a:lnTo>
                      <a:pt x="4476" y="3168"/>
                    </a:lnTo>
                    <a:lnTo>
                      <a:pt x="4493" y="3169"/>
                    </a:lnTo>
                    <a:lnTo>
                      <a:pt x="4509" y="3169"/>
                    </a:lnTo>
                    <a:lnTo>
                      <a:pt x="4526" y="3169"/>
                    </a:lnTo>
                    <a:lnTo>
                      <a:pt x="4542" y="3169"/>
                    </a:lnTo>
                    <a:lnTo>
                      <a:pt x="4559" y="3169"/>
                    </a:lnTo>
                    <a:lnTo>
                      <a:pt x="4575" y="3169"/>
                    </a:lnTo>
                    <a:lnTo>
                      <a:pt x="4591" y="3169"/>
                    </a:lnTo>
                    <a:lnTo>
                      <a:pt x="4608" y="3169"/>
                    </a:lnTo>
                    <a:lnTo>
                      <a:pt x="4624" y="3169"/>
                    </a:lnTo>
                    <a:lnTo>
                      <a:pt x="4641" y="3169"/>
                    </a:lnTo>
                    <a:lnTo>
                      <a:pt x="4657" y="3168"/>
                    </a:lnTo>
                    <a:lnTo>
                      <a:pt x="4673" y="3167"/>
                    </a:lnTo>
                    <a:lnTo>
                      <a:pt x="4690" y="3165"/>
                    </a:lnTo>
                    <a:lnTo>
                      <a:pt x="4706" y="3164"/>
                    </a:lnTo>
                    <a:lnTo>
                      <a:pt x="4722" y="3163"/>
                    </a:lnTo>
                    <a:lnTo>
                      <a:pt x="4739" y="3162"/>
                    </a:lnTo>
                    <a:lnTo>
                      <a:pt x="4755" y="3161"/>
                    </a:lnTo>
                    <a:lnTo>
                      <a:pt x="4772" y="3161"/>
                    </a:lnTo>
                    <a:lnTo>
                      <a:pt x="4788" y="3160"/>
                    </a:lnTo>
                    <a:lnTo>
                      <a:pt x="4805" y="3159"/>
                    </a:lnTo>
                    <a:lnTo>
                      <a:pt x="4821" y="3159"/>
                    </a:lnTo>
                    <a:lnTo>
                      <a:pt x="4837" y="3158"/>
                    </a:lnTo>
                    <a:lnTo>
                      <a:pt x="4854" y="3158"/>
                    </a:lnTo>
                    <a:lnTo>
                      <a:pt x="4870" y="3158"/>
                    </a:lnTo>
                    <a:lnTo>
                      <a:pt x="4886" y="3158"/>
                    </a:lnTo>
                    <a:lnTo>
                      <a:pt x="4903" y="3158"/>
                    </a:lnTo>
                  </a:path>
                </a:pathLst>
              </a:custGeom>
              <a:noFill/>
              <a:ln w="76200" cap="flat">
                <a:solidFill>
                  <a:schemeClr val="accent3">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3" name="Line 122">
                <a:extLst>
                  <a:ext uri="{FF2B5EF4-FFF2-40B4-BE49-F238E27FC236}">
                    <a16:creationId xmlns:a16="http://schemas.microsoft.com/office/drawing/2014/main" id="{2468B3DE-52E4-D2DC-4528-E160EBC9B9FA}"/>
                  </a:ext>
                </a:extLst>
              </p:cNvPr>
              <p:cNvSpPr>
                <a:spLocks noChangeShapeType="1"/>
              </p:cNvSpPr>
              <p:nvPr/>
            </p:nvSpPr>
            <p:spPr bwMode="auto">
              <a:xfrm flipV="1">
                <a:off x="31095950" y="19886613"/>
                <a:ext cx="0" cy="5845175"/>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234" name="Line 123">
                <a:extLst>
                  <a:ext uri="{FF2B5EF4-FFF2-40B4-BE49-F238E27FC236}">
                    <a16:creationId xmlns:a16="http://schemas.microsoft.com/office/drawing/2014/main" id="{BFD6C9A0-BC67-4130-08D1-5A5F4DE9AAC1}"/>
                  </a:ext>
                </a:extLst>
              </p:cNvPr>
              <p:cNvSpPr>
                <a:spLocks noChangeShapeType="1"/>
              </p:cNvSpPr>
              <p:nvPr/>
            </p:nvSpPr>
            <p:spPr bwMode="auto">
              <a:xfrm flipH="1">
                <a:off x="30997525" y="25576213"/>
                <a:ext cx="96838" cy="0"/>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236" name="Line 125">
                <a:extLst>
                  <a:ext uri="{FF2B5EF4-FFF2-40B4-BE49-F238E27FC236}">
                    <a16:creationId xmlns:a16="http://schemas.microsoft.com/office/drawing/2014/main" id="{BEBC2002-56E1-073C-946F-8D552895F3AA}"/>
                  </a:ext>
                </a:extLst>
              </p:cNvPr>
              <p:cNvSpPr>
                <a:spLocks noChangeShapeType="1"/>
              </p:cNvSpPr>
              <p:nvPr/>
            </p:nvSpPr>
            <p:spPr bwMode="auto">
              <a:xfrm flipH="1">
                <a:off x="30997525" y="23731538"/>
                <a:ext cx="96838" cy="0"/>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240" name="Line 129">
                <a:extLst>
                  <a:ext uri="{FF2B5EF4-FFF2-40B4-BE49-F238E27FC236}">
                    <a16:creationId xmlns:a16="http://schemas.microsoft.com/office/drawing/2014/main" id="{A5AA4A4A-B390-982A-481C-98CF5485ADC0}"/>
                  </a:ext>
                </a:extLst>
              </p:cNvPr>
              <p:cNvSpPr>
                <a:spLocks noChangeShapeType="1"/>
              </p:cNvSpPr>
              <p:nvPr/>
            </p:nvSpPr>
            <p:spPr bwMode="auto">
              <a:xfrm flipH="1">
                <a:off x="30997525" y="21885275"/>
                <a:ext cx="96838" cy="0"/>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244" name="Line 133">
                <a:extLst>
                  <a:ext uri="{FF2B5EF4-FFF2-40B4-BE49-F238E27FC236}">
                    <a16:creationId xmlns:a16="http://schemas.microsoft.com/office/drawing/2014/main" id="{EE3739A9-CCE1-E125-E8FF-098AB6ABF5B0}"/>
                  </a:ext>
                </a:extLst>
              </p:cNvPr>
              <p:cNvSpPr>
                <a:spLocks noChangeShapeType="1"/>
              </p:cNvSpPr>
              <p:nvPr/>
            </p:nvSpPr>
            <p:spPr bwMode="auto">
              <a:xfrm flipH="1">
                <a:off x="30997525" y="20040600"/>
                <a:ext cx="96838" cy="0"/>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249" name="Line 138">
                <a:extLst>
                  <a:ext uri="{FF2B5EF4-FFF2-40B4-BE49-F238E27FC236}">
                    <a16:creationId xmlns:a16="http://schemas.microsoft.com/office/drawing/2014/main" id="{CB197D98-F3D9-E7DE-420A-380E3B6DACE0}"/>
                  </a:ext>
                </a:extLst>
              </p:cNvPr>
              <p:cNvSpPr>
                <a:spLocks noChangeShapeType="1"/>
              </p:cNvSpPr>
              <p:nvPr/>
            </p:nvSpPr>
            <p:spPr bwMode="auto">
              <a:xfrm>
                <a:off x="31095950" y="25731788"/>
                <a:ext cx="8732838" cy="0"/>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250" name="Line 139">
                <a:extLst>
                  <a:ext uri="{FF2B5EF4-FFF2-40B4-BE49-F238E27FC236}">
                    <a16:creationId xmlns:a16="http://schemas.microsoft.com/office/drawing/2014/main" id="{88EB3517-9F60-D8F6-445B-90DE0EC585BB}"/>
                  </a:ext>
                </a:extLst>
              </p:cNvPr>
              <p:cNvSpPr>
                <a:spLocks noChangeShapeType="1"/>
              </p:cNvSpPr>
              <p:nvPr/>
            </p:nvSpPr>
            <p:spPr bwMode="auto">
              <a:xfrm>
                <a:off x="31249938" y="25731788"/>
                <a:ext cx="0" cy="96838"/>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251" name="Rectangle 140">
                <a:extLst>
                  <a:ext uri="{FF2B5EF4-FFF2-40B4-BE49-F238E27FC236}">
                    <a16:creationId xmlns:a16="http://schemas.microsoft.com/office/drawing/2014/main" id="{0EBD399E-0DE6-E5E9-754F-D7FC12061C6C}"/>
                  </a:ext>
                </a:extLst>
              </p:cNvPr>
              <p:cNvSpPr>
                <a:spLocks noChangeArrowheads="1"/>
              </p:cNvSpPr>
              <p:nvPr/>
            </p:nvSpPr>
            <p:spPr bwMode="auto">
              <a:xfrm>
                <a:off x="31180088" y="25877838"/>
                <a:ext cx="142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0</a:t>
                </a:r>
                <a:endParaRPr kumimoji="0" lang="en-US" altLang="en-US" sz="2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52" name="Line 141">
                <a:extLst>
                  <a:ext uri="{FF2B5EF4-FFF2-40B4-BE49-F238E27FC236}">
                    <a16:creationId xmlns:a16="http://schemas.microsoft.com/office/drawing/2014/main" id="{D5AEC7CB-BBAD-C7A1-2B3A-BF3C1AAB935F}"/>
                  </a:ext>
                </a:extLst>
              </p:cNvPr>
              <p:cNvSpPr>
                <a:spLocks noChangeShapeType="1"/>
              </p:cNvSpPr>
              <p:nvPr/>
            </p:nvSpPr>
            <p:spPr bwMode="auto">
              <a:xfrm>
                <a:off x="32092900" y="25731788"/>
                <a:ext cx="0" cy="96838"/>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253" name="Rectangle 142">
                <a:extLst>
                  <a:ext uri="{FF2B5EF4-FFF2-40B4-BE49-F238E27FC236}">
                    <a16:creationId xmlns:a16="http://schemas.microsoft.com/office/drawing/2014/main" id="{5826BC6C-3B6E-26DF-F99E-B1AE439AF742}"/>
                  </a:ext>
                </a:extLst>
              </p:cNvPr>
              <p:cNvSpPr>
                <a:spLocks noChangeArrowheads="1"/>
              </p:cNvSpPr>
              <p:nvPr/>
            </p:nvSpPr>
            <p:spPr bwMode="auto">
              <a:xfrm>
                <a:off x="31956375" y="25877838"/>
                <a:ext cx="2853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10</a:t>
                </a:r>
                <a:endParaRPr kumimoji="0" lang="en-US" altLang="en-US" sz="2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54" name="Line 143">
                <a:extLst>
                  <a:ext uri="{FF2B5EF4-FFF2-40B4-BE49-F238E27FC236}">
                    <a16:creationId xmlns:a16="http://schemas.microsoft.com/office/drawing/2014/main" id="{FF641A47-EC42-55D7-0820-23A00C5D1E26}"/>
                  </a:ext>
                </a:extLst>
              </p:cNvPr>
              <p:cNvSpPr>
                <a:spLocks noChangeShapeType="1"/>
              </p:cNvSpPr>
              <p:nvPr/>
            </p:nvSpPr>
            <p:spPr bwMode="auto">
              <a:xfrm>
                <a:off x="32934275" y="25731788"/>
                <a:ext cx="0" cy="96838"/>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255" name="Rectangle 144">
                <a:extLst>
                  <a:ext uri="{FF2B5EF4-FFF2-40B4-BE49-F238E27FC236}">
                    <a16:creationId xmlns:a16="http://schemas.microsoft.com/office/drawing/2014/main" id="{EA202880-2621-0800-530C-D767A841E092}"/>
                  </a:ext>
                </a:extLst>
              </p:cNvPr>
              <p:cNvSpPr>
                <a:spLocks noChangeArrowheads="1"/>
              </p:cNvSpPr>
              <p:nvPr/>
            </p:nvSpPr>
            <p:spPr bwMode="auto">
              <a:xfrm>
                <a:off x="32796163" y="25877838"/>
                <a:ext cx="2853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20</a:t>
                </a:r>
                <a:endParaRPr kumimoji="0" lang="en-US" altLang="en-US" sz="2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56" name="Line 145">
                <a:extLst>
                  <a:ext uri="{FF2B5EF4-FFF2-40B4-BE49-F238E27FC236}">
                    <a16:creationId xmlns:a16="http://schemas.microsoft.com/office/drawing/2014/main" id="{071F5339-B0B0-B1C9-92FC-83A1AF9500E0}"/>
                  </a:ext>
                </a:extLst>
              </p:cNvPr>
              <p:cNvSpPr>
                <a:spLocks noChangeShapeType="1"/>
              </p:cNvSpPr>
              <p:nvPr/>
            </p:nvSpPr>
            <p:spPr bwMode="auto">
              <a:xfrm>
                <a:off x="33777238" y="25731788"/>
                <a:ext cx="0" cy="96838"/>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257" name="Rectangle 146">
                <a:extLst>
                  <a:ext uri="{FF2B5EF4-FFF2-40B4-BE49-F238E27FC236}">
                    <a16:creationId xmlns:a16="http://schemas.microsoft.com/office/drawing/2014/main" id="{83B8725C-D1A3-9916-1A3F-FB335000FD30}"/>
                  </a:ext>
                </a:extLst>
              </p:cNvPr>
              <p:cNvSpPr>
                <a:spLocks noChangeArrowheads="1"/>
              </p:cNvSpPr>
              <p:nvPr/>
            </p:nvSpPr>
            <p:spPr bwMode="auto">
              <a:xfrm>
                <a:off x="33640713" y="25877838"/>
                <a:ext cx="2853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30</a:t>
                </a:r>
                <a:endParaRPr kumimoji="0" lang="en-US" altLang="en-US" sz="2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58" name="Line 147">
                <a:extLst>
                  <a:ext uri="{FF2B5EF4-FFF2-40B4-BE49-F238E27FC236}">
                    <a16:creationId xmlns:a16="http://schemas.microsoft.com/office/drawing/2014/main" id="{869EF612-44D9-89EE-0466-C10E8E78DA98}"/>
                  </a:ext>
                </a:extLst>
              </p:cNvPr>
              <p:cNvSpPr>
                <a:spLocks noChangeShapeType="1"/>
              </p:cNvSpPr>
              <p:nvPr/>
            </p:nvSpPr>
            <p:spPr bwMode="auto">
              <a:xfrm>
                <a:off x="34618613" y="25731788"/>
                <a:ext cx="0" cy="96838"/>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259" name="Rectangle 148">
                <a:extLst>
                  <a:ext uri="{FF2B5EF4-FFF2-40B4-BE49-F238E27FC236}">
                    <a16:creationId xmlns:a16="http://schemas.microsoft.com/office/drawing/2014/main" id="{A9DD01FB-A694-5D64-41C3-0C1AEF9CD80A}"/>
                  </a:ext>
                </a:extLst>
              </p:cNvPr>
              <p:cNvSpPr>
                <a:spLocks noChangeArrowheads="1"/>
              </p:cNvSpPr>
              <p:nvPr/>
            </p:nvSpPr>
            <p:spPr bwMode="auto">
              <a:xfrm>
                <a:off x="34483675" y="25877838"/>
                <a:ext cx="2853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40</a:t>
                </a:r>
                <a:endParaRPr kumimoji="0" lang="en-US" altLang="en-US" sz="2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60" name="Line 149">
                <a:extLst>
                  <a:ext uri="{FF2B5EF4-FFF2-40B4-BE49-F238E27FC236}">
                    <a16:creationId xmlns:a16="http://schemas.microsoft.com/office/drawing/2014/main" id="{C14B29DC-1846-697B-C7E8-CA9BC95193BC}"/>
                  </a:ext>
                </a:extLst>
              </p:cNvPr>
              <p:cNvSpPr>
                <a:spLocks noChangeShapeType="1"/>
              </p:cNvSpPr>
              <p:nvPr/>
            </p:nvSpPr>
            <p:spPr bwMode="auto">
              <a:xfrm>
                <a:off x="35461575" y="25731788"/>
                <a:ext cx="0" cy="96838"/>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261" name="Rectangle 150">
                <a:extLst>
                  <a:ext uri="{FF2B5EF4-FFF2-40B4-BE49-F238E27FC236}">
                    <a16:creationId xmlns:a16="http://schemas.microsoft.com/office/drawing/2014/main" id="{680C644D-FBAF-BB55-6C2C-8D5DD17A5D70}"/>
                  </a:ext>
                </a:extLst>
              </p:cNvPr>
              <p:cNvSpPr>
                <a:spLocks noChangeArrowheads="1"/>
              </p:cNvSpPr>
              <p:nvPr/>
            </p:nvSpPr>
            <p:spPr bwMode="auto">
              <a:xfrm>
                <a:off x="35326638" y="25877838"/>
                <a:ext cx="2853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50</a:t>
                </a:r>
                <a:endParaRPr kumimoji="0" lang="en-US" altLang="en-US" sz="2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62" name="Line 151">
                <a:extLst>
                  <a:ext uri="{FF2B5EF4-FFF2-40B4-BE49-F238E27FC236}">
                    <a16:creationId xmlns:a16="http://schemas.microsoft.com/office/drawing/2014/main" id="{C13EC2A8-F51E-FE4D-8407-73D5788E5860}"/>
                  </a:ext>
                </a:extLst>
              </p:cNvPr>
              <p:cNvSpPr>
                <a:spLocks noChangeShapeType="1"/>
              </p:cNvSpPr>
              <p:nvPr/>
            </p:nvSpPr>
            <p:spPr bwMode="auto">
              <a:xfrm>
                <a:off x="36304538" y="25731788"/>
                <a:ext cx="0" cy="96838"/>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263" name="Rectangle 152">
                <a:extLst>
                  <a:ext uri="{FF2B5EF4-FFF2-40B4-BE49-F238E27FC236}">
                    <a16:creationId xmlns:a16="http://schemas.microsoft.com/office/drawing/2014/main" id="{17D7B782-6FCF-1AC1-D467-10D1CB0E4DC6}"/>
                  </a:ext>
                </a:extLst>
              </p:cNvPr>
              <p:cNvSpPr>
                <a:spLocks noChangeArrowheads="1"/>
              </p:cNvSpPr>
              <p:nvPr/>
            </p:nvSpPr>
            <p:spPr bwMode="auto">
              <a:xfrm>
                <a:off x="36166425" y="25877838"/>
                <a:ext cx="2853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60</a:t>
                </a:r>
                <a:endParaRPr kumimoji="0" lang="en-US" altLang="en-US" sz="2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64" name="Line 153">
                <a:extLst>
                  <a:ext uri="{FF2B5EF4-FFF2-40B4-BE49-F238E27FC236}">
                    <a16:creationId xmlns:a16="http://schemas.microsoft.com/office/drawing/2014/main" id="{D70DB040-DEA0-E12F-62F1-CE0444D37D5A}"/>
                  </a:ext>
                </a:extLst>
              </p:cNvPr>
              <p:cNvSpPr>
                <a:spLocks noChangeShapeType="1"/>
              </p:cNvSpPr>
              <p:nvPr/>
            </p:nvSpPr>
            <p:spPr bwMode="auto">
              <a:xfrm>
                <a:off x="37145913" y="25731788"/>
                <a:ext cx="0" cy="96838"/>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265" name="Rectangle 154">
                <a:extLst>
                  <a:ext uri="{FF2B5EF4-FFF2-40B4-BE49-F238E27FC236}">
                    <a16:creationId xmlns:a16="http://schemas.microsoft.com/office/drawing/2014/main" id="{3AF31AEE-8E96-BEBE-329A-88269CDA6C4D}"/>
                  </a:ext>
                </a:extLst>
              </p:cNvPr>
              <p:cNvSpPr>
                <a:spLocks noChangeArrowheads="1"/>
              </p:cNvSpPr>
              <p:nvPr/>
            </p:nvSpPr>
            <p:spPr bwMode="auto">
              <a:xfrm>
                <a:off x="37009388" y="25877838"/>
                <a:ext cx="2853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70</a:t>
                </a:r>
                <a:endParaRPr kumimoji="0" lang="en-US" altLang="en-US" sz="2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66" name="Line 155">
                <a:extLst>
                  <a:ext uri="{FF2B5EF4-FFF2-40B4-BE49-F238E27FC236}">
                    <a16:creationId xmlns:a16="http://schemas.microsoft.com/office/drawing/2014/main" id="{941AC4F7-C6CD-9E46-BC36-1646081DE501}"/>
                  </a:ext>
                </a:extLst>
              </p:cNvPr>
              <p:cNvSpPr>
                <a:spLocks noChangeShapeType="1"/>
              </p:cNvSpPr>
              <p:nvPr/>
            </p:nvSpPr>
            <p:spPr bwMode="auto">
              <a:xfrm>
                <a:off x="37988875" y="25731788"/>
                <a:ext cx="0" cy="96838"/>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267" name="Rectangle 156">
                <a:extLst>
                  <a:ext uri="{FF2B5EF4-FFF2-40B4-BE49-F238E27FC236}">
                    <a16:creationId xmlns:a16="http://schemas.microsoft.com/office/drawing/2014/main" id="{435D0D70-67DF-5415-E03B-1733EC20CF35}"/>
                  </a:ext>
                </a:extLst>
              </p:cNvPr>
              <p:cNvSpPr>
                <a:spLocks noChangeArrowheads="1"/>
              </p:cNvSpPr>
              <p:nvPr/>
            </p:nvSpPr>
            <p:spPr bwMode="auto">
              <a:xfrm>
                <a:off x="37852350" y="25877838"/>
                <a:ext cx="2853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80</a:t>
                </a:r>
                <a:endParaRPr kumimoji="0" lang="en-US" altLang="en-US" sz="2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68" name="Line 157">
                <a:extLst>
                  <a:ext uri="{FF2B5EF4-FFF2-40B4-BE49-F238E27FC236}">
                    <a16:creationId xmlns:a16="http://schemas.microsoft.com/office/drawing/2014/main" id="{40A72EAF-0363-B775-F36F-89CAE1E4C305}"/>
                  </a:ext>
                </a:extLst>
              </p:cNvPr>
              <p:cNvSpPr>
                <a:spLocks noChangeShapeType="1"/>
              </p:cNvSpPr>
              <p:nvPr/>
            </p:nvSpPr>
            <p:spPr bwMode="auto">
              <a:xfrm>
                <a:off x="38831838" y="25731788"/>
                <a:ext cx="0" cy="96838"/>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269" name="Rectangle 158">
                <a:extLst>
                  <a:ext uri="{FF2B5EF4-FFF2-40B4-BE49-F238E27FC236}">
                    <a16:creationId xmlns:a16="http://schemas.microsoft.com/office/drawing/2014/main" id="{F346AF05-8892-AA96-3827-7F147B893696}"/>
                  </a:ext>
                </a:extLst>
              </p:cNvPr>
              <p:cNvSpPr>
                <a:spLocks noChangeArrowheads="1"/>
              </p:cNvSpPr>
              <p:nvPr/>
            </p:nvSpPr>
            <p:spPr bwMode="auto">
              <a:xfrm>
                <a:off x="38693725" y="25877838"/>
                <a:ext cx="2853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90</a:t>
                </a:r>
                <a:endParaRPr kumimoji="0" lang="en-US" altLang="en-US" sz="2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70" name="Line 159">
                <a:extLst>
                  <a:ext uri="{FF2B5EF4-FFF2-40B4-BE49-F238E27FC236}">
                    <a16:creationId xmlns:a16="http://schemas.microsoft.com/office/drawing/2014/main" id="{49160E8B-181D-8F3D-C37D-914D56108DBC}"/>
                  </a:ext>
                </a:extLst>
              </p:cNvPr>
              <p:cNvSpPr>
                <a:spLocks noChangeShapeType="1"/>
              </p:cNvSpPr>
              <p:nvPr/>
            </p:nvSpPr>
            <p:spPr bwMode="auto">
              <a:xfrm>
                <a:off x="39673213" y="25731788"/>
                <a:ext cx="0" cy="96838"/>
              </a:xfrm>
              <a:prstGeom prst="line">
                <a:avLst/>
              </a:prstGeom>
              <a:noFill/>
              <a:ln w="142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200">
                  <a:latin typeface="Calibri" panose="020F0502020204030204" pitchFamily="34" charset="0"/>
                  <a:ea typeface="Calibri" panose="020F0502020204030204" pitchFamily="34" charset="0"/>
                  <a:cs typeface="Calibri" panose="020F0502020204030204" pitchFamily="34" charset="0"/>
                </a:endParaRPr>
              </a:p>
            </p:txBody>
          </p:sp>
          <p:sp>
            <p:nvSpPr>
              <p:cNvPr id="271" name="Rectangle 160">
                <a:extLst>
                  <a:ext uri="{FF2B5EF4-FFF2-40B4-BE49-F238E27FC236}">
                    <a16:creationId xmlns:a16="http://schemas.microsoft.com/office/drawing/2014/main" id="{4A0E01EA-A0EC-D105-CCDA-29E78D532DC0}"/>
                  </a:ext>
                </a:extLst>
              </p:cNvPr>
              <p:cNvSpPr>
                <a:spLocks noChangeArrowheads="1"/>
              </p:cNvSpPr>
              <p:nvPr/>
            </p:nvSpPr>
            <p:spPr bwMode="auto">
              <a:xfrm>
                <a:off x="39468425" y="25877838"/>
                <a:ext cx="42800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100</a:t>
                </a:r>
                <a:endParaRPr kumimoji="0" lang="en-US" altLang="en-US" sz="2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302" name="Rectangle 124">
                <a:extLst>
                  <a:ext uri="{FF2B5EF4-FFF2-40B4-BE49-F238E27FC236}">
                    <a16:creationId xmlns:a16="http://schemas.microsoft.com/office/drawing/2014/main" id="{673E262B-385C-0121-ACB4-0F522A868C68}"/>
                  </a:ext>
                </a:extLst>
              </p:cNvPr>
              <p:cNvSpPr>
                <a:spLocks noChangeArrowheads="1"/>
              </p:cNvSpPr>
              <p:nvPr/>
            </p:nvSpPr>
            <p:spPr bwMode="auto">
              <a:xfrm rot="16200000">
                <a:off x="30677745" y="25409271"/>
                <a:ext cx="142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0</a:t>
                </a:r>
                <a:endParaRPr kumimoji="0" lang="en-US" altLang="en-US" sz="2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303" name="Rectangle 127">
                <a:extLst>
                  <a:ext uri="{FF2B5EF4-FFF2-40B4-BE49-F238E27FC236}">
                    <a16:creationId xmlns:a16="http://schemas.microsoft.com/office/drawing/2014/main" id="{6941ABE1-293A-5E75-7F04-80C9C58824BD}"/>
                  </a:ext>
                </a:extLst>
              </p:cNvPr>
              <p:cNvSpPr>
                <a:spLocks noChangeArrowheads="1"/>
              </p:cNvSpPr>
              <p:nvPr/>
            </p:nvSpPr>
            <p:spPr bwMode="auto">
              <a:xfrm rot="16200000">
                <a:off x="30571146" y="23584771"/>
                <a:ext cx="35586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.02</a:t>
                </a:r>
                <a:endParaRPr kumimoji="0" lang="en-US" altLang="en-US" sz="2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304" name="Rectangle 131">
                <a:extLst>
                  <a:ext uri="{FF2B5EF4-FFF2-40B4-BE49-F238E27FC236}">
                    <a16:creationId xmlns:a16="http://schemas.microsoft.com/office/drawing/2014/main" id="{B816EFDD-548A-9462-656C-C8A2E99B1A7D}"/>
                  </a:ext>
                </a:extLst>
              </p:cNvPr>
              <p:cNvSpPr>
                <a:spLocks noChangeArrowheads="1"/>
              </p:cNvSpPr>
              <p:nvPr/>
            </p:nvSpPr>
            <p:spPr bwMode="auto">
              <a:xfrm rot="16200000">
                <a:off x="30571146" y="21740096"/>
                <a:ext cx="35586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.04</a:t>
                </a:r>
                <a:endParaRPr kumimoji="0" lang="en-US" altLang="en-US" sz="2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305" name="Rectangle 135">
                <a:extLst>
                  <a:ext uri="{FF2B5EF4-FFF2-40B4-BE49-F238E27FC236}">
                    <a16:creationId xmlns:a16="http://schemas.microsoft.com/office/drawing/2014/main" id="{29F54FFD-C2B1-144F-4414-03320021624F}"/>
                  </a:ext>
                </a:extLst>
              </p:cNvPr>
              <p:cNvSpPr>
                <a:spLocks noChangeArrowheads="1"/>
              </p:cNvSpPr>
              <p:nvPr/>
            </p:nvSpPr>
            <p:spPr bwMode="auto">
              <a:xfrm rot="16200000">
                <a:off x="30571146" y="19895421"/>
                <a:ext cx="35586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200" dirty="0">
                    <a:solidFill>
                      <a:srgbClr val="000000"/>
                    </a:solidFill>
                    <a:latin typeface="Calibri" panose="020F0502020204030204" pitchFamily="34" charset="0"/>
                    <a:ea typeface="Calibri" panose="020F0502020204030204" pitchFamily="34" charset="0"/>
                    <a:cs typeface="Calibri" panose="020F0502020204030204" pitchFamily="34" charset="0"/>
                  </a:rPr>
                  <a:t>.06</a:t>
                </a:r>
                <a:endParaRPr kumimoji="0" lang="en-US" altLang="en-US" sz="2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grpSp>
        <p:sp>
          <p:nvSpPr>
            <p:cNvPr id="308" name="Rectangle 161">
              <a:extLst>
                <a:ext uri="{FF2B5EF4-FFF2-40B4-BE49-F238E27FC236}">
                  <a16:creationId xmlns:a16="http://schemas.microsoft.com/office/drawing/2014/main" id="{33925776-0D67-3E7C-A43E-6AAC586A9F28}"/>
                </a:ext>
              </a:extLst>
            </p:cNvPr>
            <p:cNvSpPr>
              <a:spLocks noChangeArrowheads="1"/>
            </p:cNvSpPr>
            <p:nvPr/>
          </p:nvSpPr>
          <p:spPr bwMode="auto">
            <a:xfrm>
              <a:off x="32258438" y="26332775"/>
              <a:ext cx="700858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Transfer share (as a percentage of consumption)</a:t>
              </a:r>
              <a:endParaRPr kumimoji="0" lang="en-US" altLang="en-US"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grpSp>
      <p:sp>
        <p:nvSpPr>
          <p:cNvPr id="332" name="Rectangle 331">
            <a:extLst>
              <a:ext uri="{FF2B5EF4-FFF2-40B4-BE49-F238E27FC236}">
                <a16:creationId xmlns:a16="http://schemas.microsoft.com/office/drawing/2014/main" id="{69822720-670A-8C5C-2069-DCDA833D54DD}"/>
              </a:ext>
            </a:extLst>
          </p:cNvPr>
          <p:cNvSpPr/>
          <p:nvPr/>
        </p:nvSpPr>
        <p:spPr>
          <a:xfrm>
            <a:off x="10126800" y="5700229"/>
            <a:ext cx="16339287" cy="1215900"/>
          </a:xfrm>
          <a:prstGeom prst="rect">
            <a:avLst/>
          </a:prstGeom>
          <a:solidFill>
            <a:srgbClr val="13294B"/>
          </a:solidFill>
          <a:ln w="12700">
            <a:solidFill>
              <a:srgbClr val="13294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900"/>
          </a:p>
        </p:txBody>
      </p:sp>
      <p:sp>
        <p:nvSpPr>
          <p:cNvPr id="333" name="TextBox 332">
            <a:extLst>
              <a:ext uri="{FF2B5EF4-FFF2-40B4-BE49-F238E27FC236}">
                <a16:creationId xmlns:a16="http://schemas.microsoft.com/office/drawing/2014/main" id="{7C321B55-3925-5177-1355-FCA1751B36DE}"/>
              </a:ext>
            </a:extLst>
          </p:cNvPr>
          <p:cNvSpPr txBox="1"/>
          <p:nvPr/>
        </p:nvSpPr>
        <p:spPr>
          <a:xfrm>
            <a:off x="10512701" y="5795335"/>
            <a:ext cx="15567484" cy="1015663"/>
          </a:xfrm>
          <a:prstGeom prst="rect">
            <a:avLst/>
          </a:prstGeom>
          <a:noFill/>
        </p:spPr>
        <p:txBody>
          <a:bodyPr wrap="square" rtlCol="0">
            <a:spAutoFit/>
          </a:bodyPr>
          <a:lstStyle/>
          <a:p>
            <a:pPr algn="ctr"/>
            <a:r>
              <a:rPr lang="en-US" sz="6000" b="1" dirty="0">
                <a:solidFill>
                  <a:schemeClr val="bg1"/>
                </a:solidFill>
                <a:latin typeface="Calibri" panose="020F0502020204030204" pitchFamily="34" charset="0"/>
                <a:ea typeface="Calibri" panose="020F0502020204030204" pitchFamily="34" charset="0"/>
                <a:cs typeface="Calibri" panose="020F0502020204030204" pitchFamily="34" charset="0"/>
              </a:rPr>
              <a:t>Ghana LEAP</a:t>
            </a:r>
          </a:p>
        </p:txBody>
      </p:sp>
      <p:sp>
        <p:nvSpPr>
          <p:cNvPr id="335" name="Line 59">
            <a:extLst>
              <a:ext uri="{FF2B5EF4-FFF2-40B4-BE49-F238E27FC236}">
                <a16:creationId xmlns:a16="http://schemas.microsoft.com/office/drawing/2014/main" id="{34FD49FB-1C0F-D9E9-6521-EDA75A99FE9D}"/>
              </a:ext>
            </a:extLst>
          </p:cNvPr>
          <p:cNvSpPr>
            <a:spLocks noChangeShapeType="1"/>
          </p:cNvSpPr>
          <p:nvPr/>
        </p:nvSpPr>
        <p:spPr bwMode="auto">
          <a:xfrm>
            <a:off x="29603712" y="9595724"/>
            <a:ext cx="244475" cy="0"/>
          </a:xfrm>
          <a:prstGeom prst="line">
            <a:avLst/>
          </a:prstGeom>
          <a:noFill/>
          <a:ln w="76200"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6" name="Rectangle 335">
            <a:extLst>
              <a:ext uri="{FF2B5EF4-FFF2-40B4-BE49-F238E27FC236}">
                <a16:creationId xmlns:a16="http://schemas.microsoft.com/office/drawing/2014/main" id="{CEB8B60F-761F-93B2-1D41-178328E3A5AA}"/>
              </a:ext>
            </a:extLst>
          </p:cNvPr>
          <p:cNvSpPr>
            <a:spLocks noChangeArrowheads="1"/>
          </p:cNvSpPr>
          <p:nvPr/>
        </p:nvSpPr>
        <p:spPr bwMode="auto">
          <a:xfrm>
            <a:off x="29875175" y="9359187"/>
            <a:ext cx="456791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0000"/>
                </a:solidFill>
                <a:effectLst/>
                <a:latin typeface="Calibri" panose="020F0502020204030204" pitchFamily="34" charset="0"/>
              </a:rPr>
              <a:t> Real Value (in Aug 2013 prices)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nvGrpSpPr>
          <p:cNvPr id="337" name="Group 336">
            <a:extLst>
              <a:ext uri="{FF2B5EF4-FFF2-40B4-BE49-F238E27FC236}">
                <a16:creationId xmlns:a16="http://schemas.microsoft.com/office/drawing/2014/main" id="{A6B6CA1B-6889-5AD7-6534-0F47D7EF7036}"/>
              </a:ext>
            </a:extLst>
          </p:cNvPr>
          <p:cNvGrpSpPr/>
          <p:nvPr/>
        </p:nvGrpSpPr>
        <p:grpSpPr>
          <a:xfrm>
            <a:off x="29603712" y="8840557"/>
            <a:ext cx="2443099" cy="430887"/>
            <a:chOff x="14867685" y="8565140"/>
            <a:chExt cx="2443099" cy="430887"/>
          </a:xfrm>
        </p:grpSpPr>
        <p:sp>
          <p:nvSpPr>
            <p:cNvPr id="338" name="Line 61">
              <a:extLst>
                <a:ext uri="{FF2B5EF4-FFF2-40B4-BE49-F238E27FC236}">
                  <a16:creationId xmlns:a16="http://schemas.microsoft.com/office/drawing/2014/main" id="{D6170FEE-76ED-8F06-582E-F743F4B9B284}"/>
                </a:ext>
              </a:extLst>
            </p:cNvPr>
            <p:cNvSpPr>
              <a:spLocks noChangeShapeType="1"/>
            </p:cNvSpPr>
            <p:nvPr/>
          </p:nvSpPr>
          <p:spPr bwMode="auto">
            <a:xfrm>
              <a:off x="14867685" y="8801677"/>
              <a:ext cx="244475" cy="0"/>
            </a:xfrm>
            <a:prstGeom prst="line">
              <a:avLst/>
            </a:prstGeom>
            <a:noFill/>
            <a:ln w="76200" cap="rnd">
              <a:solidFill>
                <a:srgbClr val="13294B"/>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9" name="Rectangle 338">
              <a:extLst>
                <a:ext uri="{FF2B5EF4-FFF2-40B4-BE49-F238E27FC236}">
                  <a16:creationId xmlns:a16="http://schemas.microsoft.com/office/drawing/2014/main" id="{557EAACE-9122-E034-B807-635312BECA09}"/>
                </a:ext>
              </a:extLst>
            </p:cNvPr>
            <p:cNvSpPr>
              <a:spLocks noChangeArrowheads="1"/>
            </p:cNvSpPr>
            <p:nvPr/>
          </p:nvSpPr>
          <p:spPr bwMode="auto">
            <a:xfrm>
              <a:off x="15137560" y="8565140"/>
              <a:ext cx="217322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0000"/>
                  </a:solidFill>
                  <a:effectLst/>
                  <a:latin typeface="Calibri" panose="020F0502020204030204" pitchFamily="34" charset="0"/>
                </a:rPr>
                <a:t> Nominal value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33" name="TextBox 32">
            <a:extLst>
              <a:ext uri="{FF2B5EF4-FFF2-40B4-BE49-F238E27FC236}">
                <a16:creationId xmlns:a16="http://schemas.microsoft.com/office/drawing/2014/main" id="{71CDB011-C936-093C-CAB1-4CD6FEE79A91}"/>
              </a:ext>
            </a:extLst>
          </p:cNvPr>
          <p:cNvSpPr txBox="1"/>
          <p:nvPr/>
        </p:nvSpPr>
        <p:spPr>
          <a:xfrm>
            <a:off x="29016498" y="15724794"/>
            <a:ext cx="13572622" cy="1061829"/>
          </a:xfrm>
          <a:prstGeom prst="rect">
            <a:avLst/>
          </a:prstGeom>
          <a:noFill/>
        </p:spPr>
        <p:txBody>
          <a:bodyPr wrap="square" rtlCol="0">
            <a:spAutoFit/>
          </a:bodyPr>
          <a:lstStyle/>
          <a:p>
            <a:pPr marL="0" marR="0">
              <a:spcBef>
                <a:spcPts val="0"/>
              </a:spcBef>
              <a:spcAft>
                <a:spcPts val="600"/>
              </a:spcAft>
            </a:pPr>
            <a:r>
              <a:rPr lang="en-US" sz="2100" dirty="0">
                <a:effectLst/>
                <a:latin typeface="Calibri" panose="020F0502020204030204" pitchFamily="34" charset="0"/>
                <a:ea typeface="Calibri" panose="020F0502020204030204" pitchFamily="34" charset="0"/>
                <a:cs typeface="Calibri" panose="020F0502020204030204" pitchFamily="34" charset="0"/>
              </a:rPr>
              <a:t>Note: SCTP transfer amounts for households with 4 or more household members, August 2013-April 2023. Nominal values determined by SCTP; real values obtained by dividing nominal amounts by the accumulated inflation factors relative to August 2013. The horizontal dashed blue line provides a reference for the initial August 2013 real value of MK 2,400. </a:t>
            </a:r>
          </a:p>
        </p:txBody>
      </p:sp>
      <p:sp>
        <p:nvSpPr>
          <p:cNvPr id="7" name="Rectangle 6">
            <a:extLst>
              <a:ext uri="{FF2B5EF4-FFF2-40B4-BE49-F238E27FC236}">
                <a16:creationId xmlns:a16="http://schemas.microsoft.com/office/drawing/2014/main" id="{6E0B482D-F9B4-AECD-8C0F-A6361E51D1F4}"/>
              </a:ext>
            </a:extLst>
          </p:cNvPr>
          <p:cNvSpPr/>
          <p:nvPr/>
        </p:nvSpPr>
        <p:spPr>
          <a:xfrm>
            <a:off x="-88121" y="4136475"/>
            <a:ext cx="44046507" cy="986985"/>
          </a:xfrm>
          <a:prstGeom prst="rect">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900" dirty="0"/>
          </a:p>
        </p:txBody>
      </p:sp>
      <p:sp>
        <p:nvSpPr>
          <p:cNvPr id="36" name="Title 3">
            <a:extLst>
              <a:ext uri="{FF2B5EF4-FFF2-40B4-BE49-F238E27FC236}">
                <a16:creationId xmlns:a16="http://schemas.microsoft.com/office/drawing/2014/main" id="{907E6237-C1E0-4122-97A8-706B6A9F37CB}"/>
              </a:ext>
            </a:extLst>
          </p:cNvPr>
          <p:cNvSpPr txBox="1">
            <a:spLocks/>
          </p:cNvSpPr>
          <p:nvPr/>
        </p:nvSpPr>
        <p:spPr>
          <a:xfrm>
            <a:off x="1219927" y="4211580"/>
            <a:ext cx="22638655" cy="1126393"/>
          </a:xfrm>
          <a:prstGeom prst="rect">
            <a:avLst/>
          </a:prstGeom>
          <a:ln>
            <a:noFill/>
          </a:ln>
        </p:spPr>
        <p:txBody>
          <a:bodyPr vert="horz" lIns="241762" tIns="120882" rIns="241762" bIns="120882" rtlCol="0" anchor="t">
            <a:noAutofit/>
          </a:bodyPr>
          <a:lstStyle>
            <a:lvl1pPr algn="l" defTabSz="2277143" rtl="0" eaLnBrk="1" latinLnBrk="0" hangingPunct="1">
              <a:spcBef>
                <a:spcPct val="0"/>
              </a:spcBef>
              <a:buNone/>
              <a:defRPr sz="6112" b="1" kern="1200" baseline="0">
                <a:solidFill>
                  <a:schemeClr val="bg1"/>
                </a:solidFill>
                <a:latin typeface="Arial"/>
                <a:ea typeface="+mj-ea"/>
                <a:cs typeface="Arial"/>
              </a:defRPr>
            </a:lvl1pPr>
          </a:lstStyle>
          <a:p>
            <a:pPr>
              <a:spcAft>
                <a:spcPts val="4384"/>
              </a:spcAft>
              <a:defRPr/>
            </a:pPr>
            <a:r>
              <a:rPr lang="en-US" sz="4160" b="0" dirty="0">
                <a:solidFill>
                  <a:schemeClr val="tx1"/>
                </a:solidFill>
              </a:rPr>
              <a:t>Gustavo Angeles, UNC; and Ashu Handa, AIR and UNC</a:t>
            </a:r>
          </a:p>
        </p:txBody>
      </p:sp>
      <p:sp>
        <p:nvSpPr>
          <p:cNvPr id="347" name="TextBox 346">
            <a:extLst>
              <a:ext uri="{FF2B5EF4-FFF2-40B4-BE49-F238E27FC236}">
                <a16:creationId xmlns:a16="http://schemas.microsoft.com/office/drawing/2014/main" id="{11FE5667-E059-0741-B049-BF7F62FF28DC}"/>
              </a:ext>
            </a:extLst>
          </p:cNvPr>
          <p:cNvSpPr txBox="1"/>
          <p:nvPr/>
        </p:nvSpPr>
        <p:spPr>
          <a:xfrm>
            <a:off x="30431280" y="22187499"/>
            <a:ext cx="2402155" cy="646331"/>
          </a:xfrm>
          <a:prstGeom prst="rect">
            <a:avLst/>
          </a:prstGeom>
          <a:noFill/>
        </p:spPr>
        <p:txBody>
          <a:bodyPr wrap="square" rtlCol="0">
            <a:spAutoFit/>
          </a:bodyPr>
          <a:lstStyle/>
          <a:p>
            <a:pPr>
              <a:lnSpc>
                <a:spcPct val="90000"/>
              </a:lnSpc>
            </a:pPr>
            <a:r>
              <a:rPr lang="en-US" sz="2000" dirty="0">
                <a:latin typeface="Calibri" panose="020F0502020204030204" pitchFamily="34" charset="0"/>
                <a:ea typeface="Calibri" panose="020F0502020204030204" pitchFamily="34" charset="0"/>
                <a:cs typeface="Calibri" panose="020F0502020204030204" pitchFamily="34" charset="0"/>
              </a:rPr>
              <a:t>Transfer share average 18%</a:t>
            </a:r>
          </a:p>
        </p:txBody>
      </p:sp>
      <p:sp>
        <p:nvSpPr>
          <p:cNvPr id="348" name="TextBox 347">
            <a:extLst>
              <a:ext uri="{FF2B5EF4-FFF2-40B4-BE49-F238E27FC236}">
                <a16:creationId xmlns:a16="http://schemas.microsoft.com/office/drawing/2014/main" id="{CE121D5C-3FBE-9E88-38B5-71FE40B8FD1F}"/>
              </a:ext>
            </a:extLst>
          </p:cNvPr>
          <p:cNvSpPr txBox="1"/>
          <p:nvPr/>
        </p:nvSpPr>
        <p:spPr>
          <a:xfrm>
            <a:off x="13131658" y="22187499"/>
            <a:ext cx="2402155" cy="646331"/>
          </a:xfrm>
          <a:prstGeom prst="rect">
            <a:avLst/>
          </a:prstGeom>
          <a:noFill/>
        </p:spPr>
        <p:txBody>
          <a:bodyPr wrap="square" rtlCol="0">
            <a:spAutoFit/>
          </a:bodyPr>
          <a:lstStyle/>
          <a:p>
            <a:pPr>
              <a:lnSpc>
                <a:spcPct val="90000"/>
              </a:lnSpc>
            </a:pPr>
            <a:r>
              <a:rPr lang="en-US" sz="2000" dirty="0">
                <a:latin typeface="Calibri" panose="020F0502020204030204" pitchFamily="34" charset="0"/>
                <a:ea typeface="Calibri" panose="020F0502020204030204" pitchFamily="34" charset="0"/>
                <a:cs typeface="Calibri" panose="020F0502020204030204" pitchFamily="34" charset="0"/>
              </a:rPr>
              <a:t>Transfer share average 5.5%</a:t>
            </a:r>
          </a:p>
        </p:txBody>
      </p:sp>
      <p:pic>
        <p:nvPicPr>
          <p:cNvPr id="5" name="Picture 4" descr="Blue text on a black background&#10;&#10;Description automatically generated with medium confidence">
            <a:extLst>
              <a:ext uri="{FF2B5EF4-FFF2-40B4-BE49-F238E27FC236}">
                <a16:creationId xmlns:a16="http://schemas.microsoft.com/office/drawing/2014/main" id="{FD54552A-E39A-3067-AF85-458CB05BAE88}"/>
              </a:ext>
            </a:extLst>
          </p:cNvPr>
          <p:cNvPicPr>
            <a:picLocks noChangeAspect="1"/>
          </p:cNvPicPr>
          <p:nvPr/>
        </p:nvPicPr>
        <p:blipFill>
          <a:blip r:embed="rId6"/>
          <a:stretch>
            <a:fillRect/>
          </a:stretch>
        </p:blipFill>
        <p:spPr>
          <a:xfrm>
            <a:off x="6151821" y="33660014"/>
            <a:ext cx="6676153" cy="1833506"/>
          </a:xfrm>
          <a:prstGeom prst="rect">
            <a:avLst/>
          </a:prstGeom>
        </p:spPr>
      </p:pic>
      <p:pic>
        <p:nvPicPr>
          <p:cNvPr id="13" name="Picture 12" descr="A group of people sitting around a table&#10;&#10;Description automatically generated with low confidence">
            <a:extLst>
              <a:ext uri="{FF2B5EF4-FFF2-40B4-BE49-F238E27FC236}">
                <a16:creationId xmlns:a16="http://schemas.microsoft.com/office/drawing/2014/main" id="{061B77C0-0E61-284A-BC56-FBBA9ADC7F56}"/>
              </a:ext>
            </a:extLst>
          </p:cNvPr>
          <p:cNvPicPr>
            <a:picLocks noChangeAspect="1"/>
          </p:cNvPicPr>
          <p:nvPr/>
        </p:nvPicPr>
        <p:blipFill rotWithShape="1">
          <a:blip r:embed="rId7"/>
          <a:srcRect t="15954"/>
          <a:stretch/>
        </p:blipFill>
        <p:spPr>
          <a:xfrm>
            <a:off x="34747200" y="0"/>
            <a:ext cx="9144000" cy="5123460"/>
          </a:xfrm>
          <a:prstGeom prst="rect">
            <a:avLst/>
          </a:prstGeom>
        </p:spPr>
      </p:pic>
      <p:pic>
        <p:nvPicPr>
          <p:cNvPr id="21" name="Picture 20" descr="A picture containing fruit, screenshot, clipart, cartoon&#10;&#10;Description automatically generated">
            <a:extLst>
              <a:ext uri="{FF2B5EF4-FFF2-40B4-BE49-F238E27FC236}">
                <a16:creationId xmlns:a16="http://schemas.microsoft.com/office/drawing/2014/main" id="{452A1AC7-69E9-6526-99F8-A91082FC5F2E}"/>
              </a:ext>
            </a:extLst>
          </p:cNvPr>
          <p:cNvPicPr>
            <a:picLocks noChangeAspect="1"/>
          </p:cNvPicPr>
          <p:nvPr/>
        </p:nvPicPr>
        <p:blipFill>
          <a:blip r:embed="rId8"/>
          <a:stretch>
            <a:fillRect/>
          </a:stretch>
        </p:blipFill>
        <p:spPr>
          <a:xfrm>
            <a:off x="27712661" y="1249841"/>
            <a:ext cx="4987401" cy="2899273"/>
          </a:xfrm>
          <a:prstGeom prst="rect">
            <a:avLst/>
          </a:prstGeom>
        </p:spPr>
      </p:pic>
      <p:sp>
        <p:nvSpPr>
          <p:cNvPr id="31" name="Arrow: Curved Up 30">
            <a:extLst>
              <a:ext uri="{FF2B5EF4-FFF2-40B4-BE49-F238E27FC236}">
                <a16:creationId xmlns:a16="http://schemas.microsoft.com/office/drawing/2014/main" id="{DAD5849F-BF12-6EDB-09D8-FC8997A4FA04}"/>
              </a:ext>
            </a:extLst>
          </p:cNvPr>
          <p:cNvSpPr/>
          <p:nvPr/>
        </p:nvSpPr>
        <p:spPr>
          <a:xfrm rot="1309562">
            <a:off x="26758301" y="2038526"/>
            <a:ext cx="5950201" cy="2754689"/>
          </a:xfrm>
          <a:custGeom>
            <a:avLst/>
            <a:gdLst>
              <a:gd name="connsiteX0" fmla="*/ 8334590 w 8936935"/>
              <a:gd name="connsiteY0" fmla="*/ 0 h 2409382"/>
              <a:gd name="connsiteX1" fmla="*/ 8809388 w 8936935"/>
              <a:gd name="connsiteY1" fmla="*/ 602346 h 2409382"/>
              <a:gd name="connsiteX2" fmla="*/ 8508215 w 8936935"/>
              <a:gd name="connsiteY2" fmla="*/ 602346 h 2409382"/>
              <a:gd name="connsiteX3" fmla="*/ 4317881 w 8936935"/>
              <a:gd name="connsiteY3" fmla="*/ 2402601 h 2409382"/>
              <a:gd name="connsiteX4" fmla="*/ 7905869 w 8936935"/>
              <a:gd name="connsiteY4" fmla="*/ 602347 h 2409382"/>
              <a:gd name="connsiteX5" fmla="*/ 7604697 w 8936935"/>
              <a:gd name="connsiteY5" fmla="*/ 602346 h 2409382"/>
              <a:gd name="connsiteX6" fmla="*/ 8334590 w 8936935"/>
              <a:gd name="connsiteY6" fmla="*/ 0 h 2409382"/>
              <a:gd name="connsiteX0" fmla="*/ 4016708 w 8936935"/>
              <a:gd name="connsiteY0" fmla="*/ 2409382 h 2409382"/>
              <a:gd name="connsiteX1" fmla="*/ 0 w 8936935"/>
              <a:gd name="connsiteY1" fmla="*/ 0 h 2409382"/>
              <a:gd name="connsiteX2" fmla="*/ 602346 w 8936935"/>
              <a:gd name="connsiteY2" fmla="*/ 0 h 2409382"/>
              <a:gd name="connsiteX3" fmla="*/ 4619054 w 8936935"/>
              <a:gd name="connsiteY3" fmla="*/ 2409382 h 2409382"/>
              <a:gd name="connsiteX4" fmla="*/ 4016708 w 8936935"/>
              <a:gd name="connsiteY4" fmla="*/ 2409382 h 2409382"/>
              <a:gd name="connsiteX0" fmla="*/ 4317881 w 8936935"/>
              <a:gd name="connsiteY0" fmla="*/ 2402600 h 2409382"/>
              <a:gd name="connsiteX1" fmla="*/ 7905869 w 8936935"/>
              <a:gd name="connsiteY1" fmla="*/ 602346 h 2409382"/>
              <a:gd name="connsiteX2" fmla="*/ 7604697 w 8936935"/>
              <a:gd name="connsiteY2" fmla="*/ 602346 h 2409382"/>
              <a:gd name="connsiteX3" fmla="*/ 8334590 w 8936935"/>
              <a:gd name="connsiteY3" fmla="*/ 0 h 2409382"/>
              <a:gd name="connsiteX4" fmla="*/ 8809388 w 8936935"/>
              <a:gd name="connsiteY4" fmla="*/ 602346 h 2409382"/>
              <a:gd name="connsiteX5" fmla="*/ 8508215 w 8936935"/>
              <a:gd name="connsiteY5" fmla="*/ 602346 h 2409382"/>
              <a:gd name="connsiteX6" fmla="*/ 4619054 w 8936935"/>
              <a:gd name="connsiteY6" fmla="*/ 2409383 h 2409382"/>
              <a:gd name="connsiteX7" fmla="*/ 4016708 w 8936935"/>
              <a:gd name="connsiteY7" fmla="*/ 2409382 h 2409382"/>
              <a:gd name="connsiteX8" fmla="*/ 0 w 8936935"/>
              <a:gd name="connsiteY8" fmla="*/ 0 h 2409382"/>
              <a:gd name="connsiteX9" fmla="*/ 602346 w 8936935"/>
              <a:gd name="connsiteY9" fmla="*/ 0 h 2409382"/>
              <a:gd name="connsiteX10" fmla="*/ 4619054 w 8936935"/>
              <a:gd name="connsiteY10" fmla="*/ 2409382 h 2409382"/>
              <a:gd name="connsiteX0" fmla="*/ 8334590 w 8809388"/>
              <a:gd name="connsiteY0" fmla="*/ 0 h 2409451"/>
              <a:gd name="connsiteX1" fmla="*/ 8809388 w 8809388"/>
              <a:gd name="connsiteY1" fmla="*/ 602346 h 2409451"/>
              <a:gd name="connsiteX2" fmla="*/ 8508215 w 8809388"/>
              <a:gd name="connsiteY2" fmla="*/ 602346 h 2409451"/>
              <a:gd name="connsiteX3" fmla="*/ 4317881 w 8809388"/>
              <a:gd name="connsiteY3" fmla="*/ 2402601 h 2409451"/>
              <a:gd name="connsiteX4" fmla="*/ 7905869 w 8809388"/>
              <a:gd name="connsiteY4" fmla="*/ 602347 h 2409451"/>
              <a:gd name="connsiteX5" fmla="*/ 7604697 w 8809388"/>
              <a:gd name="connsiteY5" fmla="*/ 602346 h 2409451"/>
              <a:gd name="connsiteX6" fmla="*/ 8334590 w 8809388"/>
              <a:gd name="connsiteY6" fmla="*/ 0 h 2409451"/>
              <a:gd name="connsiteX0" fmla="*/ 4016708 w 8809388"/>
              <a:gd name="connsiteY0" fmla="*/ 2409382 h 2409451"/>
              <a:gd name="connsiteX1" fmla="*/ 0 w 8809388"/>
              <a:gd name="connsiteY1" fmla="*/ 0 h 2409451"/>
              <a:gd name="connsiteX2" fmla="*/ 602346 w 8809388"/>
              <a:gd name="connsiteY2" fmla="*/ 0 h 2409451"/>
              <a:gd name="connsiteX3" fmla="*/ 4619054 w 8809388"/>
              <a:gd name="connsiteY3" fmla="*/ 2409382 h 2409451"/>
              <a:gd name="connsiteX4" fmla="*/ 4016708 w 8809388"/>
              <a:gd name="connsiteY4" fmla="*/ 2409382 h 2409451"/>
              <a:gd name="connsiteX0" fmla="*/ 4317881 w 8809388"/>
              <a:gd name="connsiteY0" fmla="*/ 2402600 h 2409451"/>
              <a:gd name="connsiteX1" fmla="*/ 7905869 w 8809388"/>
              <a:gd name="connsiteY1" fmla="*/ 602346 h 2409451"/>
              <a:gd name="connsiteX2" fmla="*/ 7604697 w 8809388"/>
              <a:gd name="connsiteY2" fmla="*/ 602346 h 2409451"/>
              <a:gd name="connsiteX3" fmla="*/ 8334590 w 8809388"/>
              <a:gd name="connsiteY3" fmla="*/ 0 h 2409451"/>
              <a:gd name="connsiteX4" fmla="*/ 8809388 w 8809388"/>
              <a:gd name="connsiteY4" fmla="*/ 602346 h 2409451"/>
              <a:gd name="connsiteX5" fmla="*/ 8508215 w 8809388"/>
              <a:gd name="connsiteY5" fmla="*/ 602346 h 2409451"/>
              <a:gd name="connsiteX6" fmla="*/ 4619054 w 8809388"/>
              <a:gd name="connsiteY6" fmla="*/ 2409383 h 2409451"/>
              <a:gd name="connsiteX7" fmla="*/ 0 w 8809388"/>
              <a:gd name="connsiteY7" fmla="*/ 0 h 2409451"/>
              <a:gd name="connsiteX8" fmla="*/ 602346 w 8809388"/>
              <a:gd name="connsiteY8" fmla="*/ 0 h 2409451"/>
              <a:gd name="connsiteX9" fmla="*/ 4619054 w 8809388"/>
              <a:gd name="connsiteY9" fmla="*/ 2409382 h 2409451"/>
              <a:gd name="connsiteX0" fmla="*/ 8334590 w 8809388"/>
              <a:gd name="connsiteY0" fmla="*/ 0 h 2409451"/>
              <a:gd name="connsiteX1" fmla="*/ 8809388 w 8809388"/>
              <a:gd name="connsiteY1" fmla="*/ 602346 h 2409451"/>
              <a:gd name="connsiteX2" fmla="*/ 8508215 w 8809388"/>
              <a:gd name="connsiteY2" fmla="*/ 602346 h 2409451"/>
              <a:gd name="connsiteX3" fmla="*/ 4317881 w 8809388"/>
              <a:gd name="connsiteY3" fmla="*/ 2402601 h 2409451"/>
              <a:gd name="connsiteX4" fmla="*/ 7905869 w 8809388"/>
              <a:gd name="connsiteY4" fmla="*/ 602347 h 2409451"/>
              <a:gd name="connsiteX5" fmla="*/ 7604697 w 8809388"/>
              <a:gd name="connsiteY5" fmla="*/ 602346 h 2409451"/>
              <a:gd name="connsiteX6" fmla="*/ 8334590 w 8809388"/>
              <a:gd name="connsiteY6" fmla="*/ 0 h 2409451"/>
              <a:gd name="connsiteX0" fmla="*/ 4016708 w 8809388"/>
              <a:gd name="connsiteY0" fmla="*/ 2409382 h 2409451"/>
              <a:gd name="connsiteX1" fmla="*/ 0 w 8809388"/>
              <a:gd name="connsiteY1" fmla="*/ 0 h 2409451"/>
              <a:gd name="connsiteX2" fmla="*/ 602346 w 8809388"/>
              <a:gd name="connsiteY2" fmla="*/ 0 h 2409451"/>
              <a:gd name="connsiteX3" fmla="*/ 4619054 w 8809388"/>
              <a:gd name="connsiteY3" fmla="*/ 2409382 h 2409451"/>
              <a:gd name="connsiteX4" fmla="*/ 4016708 w 8809388"/>
              <a:gd name="connsiteY4" fmla="*/ 2409382 h 2409451"/>
              <a:gd name="connsiteX0" fmla="*/ 4317881 w 8809388"/>
              <a:gd name="connsiteY0" fmla="*/ 2402600 h 2409451"/>
              <a:gd name="connsiteX1" fmla="*/ 7905869 w 8809388"/>
              <a:gd name="connsiteY1" fmla="*/ 602346 h 2409451"/>
              <a:gd name="connsiteX2" fmla="*/ 7604697 w 8809388"/>
              <a:gd name="connsiteY2" fmla="*/ 602346 h 2409451"/>
              <a:gd name="connsiteX3" fmla="*/ 8334590 w 8809388"/>
              <a:gd name="connsiteY3" fmla="*/ 0 h 2409451"/>
              <a:gd name="connsiteX4" fmla="*/ 8809388 w 8809388"/>
              <a:gd name="connsiteY4" fmla="*/ 602346 h 2409451"/>
              <a:gd name="connsiteX5" fmla="*/ 8508215 w 8809388"/>
              <a:gd name="connsiteY5" fmla="*/ 602346 h 2409451"/>
              <a:gd name="connsiteX6" fmla="*/ 4619054 w 8809388"/>
              <a:gd name="connsiteY6" fmla="*/ 2409383 h 2409451"/>
              <a:gd name="connsiteX7" fmla="*/ 0 w 8809388"/>
              <a:gd name="connsiteY7" fmla="*/ 0 h 2409451"/>
              <a:gd name="connsiteX8" fmla="*/ 4619054 w 8809388"/>
              <a:gd name="connsiteY8" fmla="*/ 2409382 h 2409451"/>
              <a:gd name="connsiteX0" fmla="*/ 8334590 w 8809388"/>
              <a:gd name="connsiteY0" fmla="*/ 0 h 2409451"/>
              <a:gd name="connsiteX1" fmla="*/ 8809388 w 8809388"/>
              <a:gd name="connsiteY1" fmla="*/ 602346 h 2409451"/>
              <a:gd name="connsiteX2" fmla="*/ 8508215 w 8809388"/>
              <a:gd name="connsiteY2" fmla="*/ 602346 h 2409451"/>
              <a:gd name="connsiteX3" fmla="*/ 4317881 w 8809388"/>
              <a:gd name="connsiteY3" fmla="*/ 2402601 h 2409451"/>
              <a:gd name="connsiteX4" fmla="*/ 7905869 w 8809388"/>
              <a:gd name="connsiteY4" fmla="*/ 602347 h 2409451"/>
              <a:gd name="connsiteX5" fmla="*/ 7604697 w 8809388"/>
              <a:gd name="connsiteY5" fmla="*/ 602346 h 2409451"/>
              <a:gd name="connsiteX6" fmla="*/ 8334590 w 8809388"/>
              <a:gd name="connsiteY6" fmla="*/ 0 h 2409451"/>
              <a:gd name="connsiteX0" fmla="*/ 4016708 w 8809388"/>
              <a:gd name="connsiteY0" fmla="*/ 2409382 h 2409451"/>
              <a:gd name="connsiteX1" fmla="*/ 0 w 8809388"/>
              <a:gd name="connsiteY1" fmla="*/ 0 h 2409451"/>
              <a:gd name="connsiteX2" fmla="*/ 602346 w 8809388"/>
              <a:gd name="connsiteY2" fmla="*/ 0 h 2409451"/>
              <a:gd name="connsiteX3" fmla="*/ 4619054 w 8809388"/>
              <a:gd name="connsiteY3" fmla="*/ 2409382 h 2409451"/>
              <a:gd name="connsiteX4" fmla="*/ 4016708 w 8809388"/>
              <a:gd name="connsiteY4" fmla="*/ 2409382 h 2409451"/>
              <a:gd name="connsiteX0" fmla="*/ 4317881 w 8809388"/>
              <a:gd name="connsiteY0" fmla="*/ 2402600 h 2409451"/>
              <a:gd name="connsiteX1" fmla="*/ 7905869 w 8809388"/>
              <a:gd name="connsiteY1" fmla="*/ 602346 h 2409451"/>
              <a:gd name="connsiteX2" fmla="*/ 7604697 w 8809388"/>
              <a:gd name="connsiteY2" fmla="*/ 602346 h 2409451"/>
              <a:gd name="connsiteX3" fmla="*/ 8334590 w 8809388"/>
              <a:gd name="connsiteY3" fmla="*/ 0 h 2409451"/>
              <a:gd name="connsiteX4" fmla="*/ 8809388 w 8809388"/>
              <a:gd name="connsiteY4" fmla="*/ 602346 h 2409451"/>
              <a:gd name="connsiteX5" fmla="*/ 8508215 w 8809388"/>
              <a:gd name="connsiteY5" fmla="*/ 602346 h 2409451"/>
              <a:gd name="connsiteX6" fmla="*/ 4619054 w 8809388"/>
              <a:gd name="connsiteY6" fmla="*/ 2409383 h 2409451"/>
              <a:gd name="connsiteX7" fmla="*/ 4619054 w 8809388"/>
              <a:gd name="connsiteY7" fmla="*/ 2409382 h 2409451"/>
              <a:gd name="connsiteX0" fmla="*/ 8334590 w 8809388"/>
              <a:gd name="connsiteY0" fmla="*/ 0 h 2409451"/>
              <a:gd name="connsiteX1" fmla="*/ 8809388 w 8809388"/>
              <a:gd name="connsiteY1" fmla="*/ 602346 h 2409451"/>
              <a:gd name="connsiteX2" fmla="*/ 8508215 w 8809388"/>
              <a:gd name="connsiteY2" fmla="*/ 602346 h 2409451"/>
              <a:gd name="connsiteX3" fmla="*/ 4317881 w 8809388"/>
              <a:gd name="connsiteY3" fmla="*/ 2402601 h 2409451"/>
              <a:gd name="connsiteX4" fmla="*/ 7905869 w 8809388"/>
              <a:gd name="connsiteY4" fmla="*/ 602347 h 2409451"/>
              <a:gd name="connsiteX5" fmla="*/ 7604697 w 8809388"/>
              <a:gd name="connsiteY5" fmla="*/ 602346 h 2409451"/>
              <a:gd name="connsiteX6" fmla="*/ 8334590 w 8809388"/>
              <a:gd name="connsiteY6" fmla="*/ 0 h 2409451"/>
              <a:gd name="connsiteX0" fmla="*/ 4016708 w 8809388"/>
              <a:gd name="connsiteY0" fmla="*/ 2409382 h 2409451"/>
              <a:gd name="connsiteX1" fmla="*/ 0 w 8809388"/>
              <a:gd name="connsiteY1" fmla="*/ 0 h 2409451"/>
              <a:gd name="connsiteX2" fmla="*/ 4619054 w 8809388"/>
              <a:gd name="connsiteY2" fmla="*/ 2409382 h 2409451"/>
              <a:gd name="connsiteX3" fmla="*/ 4016708 w 8809388"/>
              <a:gd name="connsiteY3" fmla="*/ 2409382 h 2409451"/>
              <a:gd name="connsiteX0" fmla="*/ 4317881 w 8809388"/>
              <a:gd name="connsiteY0" fmla="*/ 2402600 h 2409451"/>
              <a:gd name="connsiteX1" fmla="*/ 7905869 w 8809388"/>
              <a:gd name="connsiteY1" fmla="*/ 602346 h 2409451"/>
              <a:gd name="connsiteX2" fmla="*/ 7604697 w 8809388"/>
              <a:gd name="connsiteY2" fmla="*/ 602346 h 2409451"/>
              <a:gd name="connsiteX3" fmla="*/ 8334590 w 8809388"/>
              <a:gd name="connsiteY3" fmla="*/ 0 h 2409451"/>
              <a:gd name="connsiteX4" fmla="*/ 8809388 w 8809388"/>
              <a:gd name="connsiteY4" fmla="*/ 602346 h 2409451"/>
              <a:gd name="connsiteX5" fmla="*/ 8508215 w 8809388"/>
              <a:gd name="connsiteY5" fmla="*/ 602346 h 2409451"/>
              <a:gd name="connsiteX6" fmla="*/ 4619054 w 8809388"/>
              <a:gd name="connsiteY6" fmla="*/ 2409383 h 2409451"/>
              <a:gd name="connsiteX7" fmla="*/ 4619054 w 8809388"/>
              <a:gd name="connsiteY7" fmla="*/ 2409382 h 2409451"/>
              <a:gd name="connsiteX0" fmla="*/ 4317882 w 4792680"/>
              <a:gd name="connsiteY0" fmla="*/ 0 h 2409451"/>
              <a:gd name="connsiteX1" fmla="*/ 4792680 w 4792680"/>
              <a:gd name="connsiteY1" fmla="*/ 602346 h 2409451"/>
              <a:gd name="connsiteX2" fmla="*/ 4491507 w 4792680"/>
              <a:gd name="connsiteY2" fmla="*/ 602346 h 2409451"/>
              <a:gd name="connsiteX3" fmla="*/ 301173 w 4792680"/>
              <a:gd name="connsiteY3" fmla="*/ 2402601 h 2409451"/>
              <a:gd name="connsiteX4" fmla="*/ 3889161 w 4792680"/>
              <a:gd name="connsiteY4" fmla="*/ 602347 h 2409451"/>
              <a:gd name="connsiteX5" fmla="*/ 3587989 w 4792680"/>
              <a:gd name="connsiteY5" fmla="*/ 602346 h 2409451"/>
              <a:gd name="connsiteX6" fmla="*/ 4317882 w 4792680"/>
              <a:gd name="connsiteY6" fmla="*/ 0 h 2409451"/>
              <a:gd name="connsiteX0" fmla="*/ 0 w 4792680"/>
              <a:gd name="connsiteY0" fmla="*/ 2409382 h 2409451"/>
              <a:gd name="connsiteX1" fmla="*/ 602346 w 4792680"/>
              <a:gd name="connsiteY1" fmla="*/ 2409382 h 2409451"/>
              <a:gd name="connsiteX2" fmla="*/ 0 w 4792680"/>
              <a:gd name="connsiteY2" fmla="*/ 2409382 h 2409451"/>
              <a:gd name="connsiteX0" fmla="*/ 301173 w 4792680"/>
              <a:gd name="connsiteY0" fmla="*/ 2402600 h 2409451"/>
              <a:gd name="connsiteX1" fmla="*/ 3889161 w 4792680"/>
              <a:gd name="connsiteY1" fmla="*/ 602346 h 2409451"/>
              <a:gd name="connsiteX2" fmla="*/ 3587989 w 4792680"/>
              <a:gd name="connsiteY2" fmla="*/ 602346 h 2409451"/>
              <a:gd name="connsiteX3" fmla="*/ 4317882 w 4792680"/>
              <a:gd name="connsiteY3" fmla="*/ 0 h 2409451"/>
              <a:gd name="connsiteX4" fmla="*/ 4792680 w 4792680"/>
              <a:gd name="connsiteY4" fmla="*/ 602346 h 2409451"/>
              <a:gd name="connsiteX5" fmla="*/ 4491507 w 4792680"/>
              <a:gd name="connsiteY5" fmla="*/ 602346 h 2409451"/>
              <a:gd name="connsiteX6" fmla="*/ 602346 w 4792680"/>
              <a:gd name="connsiteY6" fmla="*/ 2409383 h 2409451"/>
              <a:gd name="connsiteX7" fmla="*/ 602346 w 4792680"/>
              <a:gd name="connsiteY7" fmla="*/ 2409382 h 2409451"/>
              <a:gd name="connsiteX0" fmla="*/ 4317882 w 4792680"/>
              <a:gd name="connsiteY0" fmla="*/ 0 h 2409451"/>
              <a:gd name="connsiteX1" fmla="*/ 4792680 w 4792680"/>
              <a:gd name="connsiteY1" fmla="*/ 602346 h 2409451"/>
              <a:gd name="connsiteX2" fmla="*/ 4491507 w 4792680"/>
              <a:gd name="connsiteY2" fmla="*/ 602346 h 2409451"/>
              <a:gd name="connsiteX3" fmla="*/ 301173 w 4792680"/>
              <a:gd name="connsiteY3" fmla="*/ 2402601 h 2409451"/>
              <a:gd name="connsiteX4" fmla="*/ 3889161 w 4792680"/>
              <a:gd name="connsiteY4" fmla="*/ 602347 h 2409451"/>
              <a:gd name="connsiteX5" fmla="*/ 3587989 w 4792680"/>
              <a:gd name="connsiteY5" fmla="*/ 602346 h 2409451"/>
              <a:gd name="connsiteX6" fmla="*/ 4317882 w 4792680"/>
              <a:gd name="connsiteY6" fmla="*/ 0 h 2409451"/>
              <a:gd name="connsiteX0" fmla="*/ 0 w 4792680"/>
              <a:gd name="connsiteY0" fmla="*/ 2409382 h 2409451"/>
              <a:gd name="connsiteX1" fmla="*/ 602346 w 4792680"/>
              <a:gd name="connsiteY1" fmla="*/ 2409382 h 2409451"/>
              <a:gd name="connsiteX2" fmla="*/ 0 w 4792680"/>
              <a:gd name="connsiteY2" fmla="*/ 2409382 h 2409451"/>
              <a:gd name="connsiteX0" fmla="*/ 301173 w 4792680"/>
              <a:gd name="connsiteY0" fmla="*/ 2402600 h 2409451"/>
              <a:gd name="connsiteX1" fmla="*/ 3889161 w 4792680"/>
              <a:gd name="connsiteY1" fmla="*/ 602346 h 2409451"/>
              <a:gd name="connsiteX2" fmla="*/ 3587989 w 4792680"/>
              <a:gd name="connsiteY2" fmla="*/ 602346 h 2409451"/>
              <a:gd name="connsiteX3" fmla="*/ 4317882 w 4792680"/>
              <a:gd name="connsiteY3" fmla="*/ 0 h 2409451"/>
              <a:gd name="connsiteX4" fmla="*/ 4792680 w 4792680"/>
              <a:gd name="connsiteY4" fmla="*/ 602346 h 2409451"/>
              <a:gd name="connsiteX5" fmla="*/ 4491507 w 4792680"/>
              <a:gd name="connsiteY5" fmla="*/ 602346 h 2409451"/>
              <a:gd name="connsiteX6" fmla="*/ 602346 w 4792680"/>
              <a:gd name="connsiteY6" fmla="*/ 2409383 h 2409451"/>
              <a:gd name="connsiteX0" fmla="*/ 4317882 w 4792680"/>
              <a:gd name="connsiteY0" fmla="*/ 0 h 2409451"/>
              <a:gd name="connsiteX1" fmla="*/ 4792680 w 4792680"/>
              <a:gd name="connsiteY1" fmla="*/ 602346 h 2409451"/>
              <a:gd name="connsiteX2" fmla="*/ 4491507 w 4792680"/>
              <a:gd name="connsiteY2" fmla="*/ 602346 h 2409451"/>
              <a:gd name="connsiteX3" fmla="*/ 301173 w 4792680"/>
              <a:gd name="connsiteY3" fmla="*/ 2402601 h 2409451"/>
              <a:gd name="connsiteX4" fmla="*/ 3889161 w 4792680"/>
              <a:gd name="connsiteY4" fmla="*/ 602347 h 2409451"/>
              <a:gd name="connsiteX5" fmla="*/ 3587989 w 4792680"/>
              <a:gd name="connsiteY5" fmla="*/ 602346 h 2409451"/>
              <a:gd name="connsiteX6" fmla="*/ 4317882 w 4792680"/>
              <a:gd name="connsiteY6" fmla="*/ 0 h 2409451"/>
              <a:gd name="connsiteX0" fmla="*/ 0 w 4792680"/>
              <a:gd name="connsiteY0" fmla="*/ 2409382 h 2409451"/>
              <a:gd name="connsiteX1" fmla="*/ 602346 w 4792680"/>
              <a:gd name="connsiteY1" fmla="*/ 2409382 h 2409451"/>
              <a:gd name="connsiteX2" fmla="*/ 0 w 4792680"/>
              <a:gd name="connsiteY2" fmla="*/ 2409382 h 2409451"/>
              <a:gd name="connsiteX0" fmla="*/ 3889161 w 4792680"/>
              <a:gd name="connsiteY0" fmla="*/ 602346 h 2409451"/>
              <a:gd name="connsiteX1" fmla="*/ 3587989 w 4792680"/>
              <a:gd name="connsiteY1" fmla="*/ 602346 h 2409451"/>
              <a:gd name="connsiteX2" fmla="*/ 4317882 w 4792680"/>
              <a:gd name="connsiteY2" fmla="*/ 0 h 2409451"/>
              <a:gd name="connsiteX3" fmla="*/ 4792680 w 4792680"/>
              <a:gd name="connsiteY3" fmla="*/ 602346 h 2409451"/>
              <a:gd name="connsiteX4" fmla="*/ 4491507 w 4792680"/>
              <a:gd name="connsiteY4" fmla="*/ 602346 h 2409451"/>
              <a:gd name="connsiteX5" fmla="*/ 602346 w 4792680"/>
              <a:gd name="connsiteY5" fmla="*/ 2409383 h 2409451"/>
              <a:gd name="connsiteX0" fmla="*/ 4317882 w 4792680"/>
              <a:gd name="connsiteY0" fmla="*/ 0 h 2409451"/>
              <a:gd name="connsiteX1" fmla="*/ 4792680 w 4792680"/>
              <a:gd name="connsiteY1" fmla="*/ 602346 h 2409451"/>
              <a:gd name="connsiteX2" fmla="*/ 4491507 w 4792680"/>
              <a:gd name="connsiteY2" fmla="*/ 602346 h 2409451"/>
              <a:gd name="connsiteX3" fmla="*/ 301173 w 4792680"/>
              <a:gd name="connsiteY3" fmla="*/ 2402601 h 2409451"/>
              <a:gd name="connsiteX4" fmla="*/ 3889161 w 4792680"/>
              <a:gd name="connsiteY4" fmla="*/ 602347 h 2409451"/>
              <a:gd name="connsiteX5" fmla="*/ 3587989 w 4792680"/>
              <a:gd name="connsiteY5" fmla="*/ 602346 h 2409451"/>
              <a:gd name="connsiteX6" fmla="*/ 4317882 w 4792680"/>
              <a:gd name="connsiteY6" fmla="*/ 0 h 2409451"/>
              <a:gd name="connsiteX0" fmla="*/ 0 w 4792680"/>
              <a:gd name="connsiteY0" fmla="*/ 2409382 h 2409451"/>
              <a:gd name="connsiteX1" fmla="*/ 602346 w 4792680"/>
              <a:gd name="connsiteY1" fmla="*/ 2409382 h 2409451"/>
              <a:gd name="connsiteX2" fmla="*/ 0 w 4792680"/>
              <a:gd name="connsiteY2" fmla="*/ 2409382 h 2409451"/>
              <a:gd name="connsiteX0" fmla="*/ 3889161 w 4792680"/>
              <a:gd name="connsiteY0" fmla="*/ 602346 h 2409451"/>
              <a:gd name="connsiteX1" fmla="*/ 3587989 w 4792680"/>
              <a:gd name="connsiteY1" fmla="*/ 602346 h 2409451"/>
              <a:gd name="connsiteX2" fmla="*/ 4317882 w 4792680"/>
              <a:gd name="connsiteY2" fmla="*/ 0 h 2409451"/>
              <a:gd name="connsiteX3" fmla="*/ 4792680 w 4792680"/>
              <a:gd name="connsiteY3" fmla="*/ 602346 h 2409451"/>
              <a:gd name="connsiteX4" fmla="*/ 4491507 w 4792680"/>
              <a:gd name="connsiteY4" fmla="*/ 602346 h 2409451"/>
              <a:gd name="connsiteX0" fmla="*/ 4317882 w 4792680"/>
              <a:gd name="connsiteY0" fmla="*/ 0 h 2409451"/>
              <a:gd name="connsiteX1" fmla="*/ 4792680 w 4792680"/>
              <a:gd name="connsiteY1" fmla="*/ 602346 h 2409451"/>
              <a:gd name="connsiteX2" fmla="*/ 4491507 w 4792680"/>
              <a:gd name="connsiteY2" fmla="*/ 602346 h 2409451"/>
              <a:gd name="connsiteX3" fmla="*/ 301173 w 4792680"/>
              <a:gd name="connsiteY3" fmla="*/ 2402601 h 2409451"/>
              <a:gd name="connsiteX4" fmla="*/ 3889161 w 4792680"/>
              <a:gd name="connsiteY4" fmla="*/ 602347 h 2409451"/>
              <a:gd name="connsiteX5" fmla="*/ 3587989 w 4792680"/>
              <a:gd name="connsiteY5" fmla="*/ 602346 h 2409451"/>
              <a:gd name="connsiteX6" fmla="*/ 4317882 w 4792680"/>
              <a:gd name="connsiteY6" fmla="*/ 0 h 2409451"/>
              <a:gd name="connsiteX0" fmla="*/ 0 w 4792680"/>
              <a:gd name="connsiteY0" fmla="*/ 2409382 h 2409451"/>
              <a:gd name="connsiteX1" fmla="*/ 602346 w 4792680"/>
              <a:gd name="connsiteY1" fmla="*/ 2409382 h 2409451"/>
              <a:gd name="connsiteX2" fmla="*/ 0 w 4792680"/>
              <a:gd name="connsiteY2" fmla="*/ 2409382 h 2409451"/>
              <a:gd name="connsiteX0" fmla="*/ 3889161 w 4792680"/>
              <a:gd name="connsiteY0" fmla="*/ 602346 h 2409451"/>
              <a:gd name="connsiteX1" fmla="*/ 3587989 w 4792680"/>
              <a:gd name="connsiteY1" fmla="*/ 602346 h 2409451"/>
              <a:gd name="connsiteX2" fmla="*/ 4317882 w 4792680"/>
              <a:gd name="connsiteY2" fmla="*/ 0 h 2409451"/>
              <a:gd name="connsiteX3" fmla="*/ 4792680 w 4792680"/>
              <a:gd name="connsiteY3" fmla="*/ 602346 h 2409451"/>
            </a:gdLst>
            <a:ahLst/>
            <a:cxnLst>
              <a:cxn ang="0">
                <a:pos x="connsiteX0" y="connsiteY0"/>
              </a:cxn>
              <a:cxn ang="0">
                <a:pos x="connsiteX1" y="connsiteY1"/>
              </a:cxn>
              <a:cxn ang="0">
                <a:pos x="connsiteX2" y="connsiteY2"/>
              </a:cxn>
              <a:cxn ang="0">
                <a:pos x="connsiteX3" y="connsiteY3"/>
              </a:cxn>
            </a:cxnLst>
            <a:rect l="l" t="t" r="r" b="b"/>
            <a:pathLst>
              <a:path w="4792680" h="2409451" stroke="0" extrusionOk="0">
                <a:moveTo>
                  <a:pt x="4317882" y="0"/>
                </a:moveTo>
                <a:lnTo>
                  <a:pt x="4792680" y="602346"/>
                </a:lnTo>
                <a:lnTo>
                  <a:pt x="4491507" y="602346"/>
                </a:lnTo>
                <a:cubicBezTo>
                  <a:pt x="4005360" y="1731749"/>
                  <a:pt x="2240288" y="2490060"/>
                  <a:pt x="301173" y="2402601"/>
                </a:cubicBezTo>
                <a:cubicBezTo>
                  <a:pt x="2016407" y="2325239"/>
                  <a:pt x="3459142" y="1601355"/>
                  <a:pt x="3889161" y="602347"/>
                </a:cubicBezTo>
                <a:lnTo>
                  <a:pt x="3587989" y="602346"/>
                </a:lnTo>
                <a:lnTo>
                  <a:pt x="4317882" y="0"/>
                </a:lnTo>
                <a:close/>
              </a:path>
              <a:path w="4792680" h="2409451" fill="darkenLess" stroke="0" extrusionOk="0">
                <a:moveTo>
                  <a:pt x="0" y="2409382"/>
                </a:moveTo>
                <a:lnTo>
                  <a:pt x="602346" y="2409382"/>
                </a:lnTo>
                <a:lnTo>
                  <a:pt x="0" y="2409382"/>
                </a:lnTo>
                <a:close/>
              </a:path>
              <a:path w="4792680" h="2409451" fill="none" extrusionOk="0">
                <a:moveTo>
                  <a:pt x="3889161" y="602346"/>
                </a:moveTo>
                <a:lnTo>
                  <a:pt x="3587989" y="602346"/>
                </a:lnTo>
                <a:lnTo>
                  <a:pt x="4317882" y="0"/>
                </a:lnTo>
                <a:lnTo>
                  <a:pt x="4792680" y="602346"/>
                </a:lnTo>
              </a:path>
            </a:pathLst>
          </a:custGeom>
          <a:solidFill>
            <a:srgbClr val="91C4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900" baseline="-25000" dirty="0">
              <a:solidFill>
                <a:schemeClr val="tx1"/>
              </a:solidFill>
            </a:endParaRPr>
          </a:p>
        </p:txBody>
      </p:sp>
      <p:pic>
        <p:nvPicPr>
          <p:cNvPr id="43" name="Picture 42" descr="A stack of gold coins&#10;&#10;Description automatically generated with medium confidence">
            <a:extLst>
              <a:ext uri="{FF2B5EF4-FFF2-40B4-BE49-F238E27FC236}">
                <a16:creationId xmlns:a16="http://schemas.microsoft.com/office/drawing/2014/main" id="{4061512B-5139-B690-6C20-5A08A7DF752B}"/>
              </a:ext>
            </a:extLst>
          </p:cNvPr>
          <p:cNvPicPr>
            <a:picLocks noChangeAspect="1"/>
          </p:cNvPicPr>
          <p:nvPr/>
        </p:nvPicPr>
        <p:blipFill>
          <a:blip r:embed="rId9"/>
          <a:stretch>
            <a:fillRect/>
          </a:stretch>
        </p:blipFill>
        <p:spPr>
          <a:xfrm>
            <a:off x="26125396" y="3582916"/>
            <a:ext cx="851058" cy="663253"/>
          </a:xfrm>
          <a:prstGeom prst="rect">
            <a:avLst/>
          </a:prstGeom>
        </p:spPr>
      </p:pic>
    </p:spTree>
    <p:extLst>
      <p:ext uri="{BB962C8B-B14F-4D97-AF65-F5344CB8AC3E}">
        <p14:creationId xmlns:p14="http://schemas.microsoft.com/office/powerpoint/2010/main" val="7180496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a5460a6-bbc2-4b3b-ab74-0656f9ce9569" xsi:nil="true"/>
    <lcf76f155ced4ddcb4097134ff3c332f xmlns="4aabcae6-4733-4bd5-b651-85f05c302538">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BC483B2ABB8074BAC5B53AC19681DBF" ma:contentTypeVersion="16" ma:contentTypeDescription="Create a new document." ma:contentTypeScope="" ma:versionID="174a11a0edc66fb695da443d1c0e25eb">
  <xsd:schema xmlns:xsd="http://www.w3.org/2001/XMLSchema" xmlns:xs="http://www.w3.org/2001/XMLSchema" xmlns:p="http://schemas.microsoft.com/office/2006/metadata/properties" xmlns:ns2="1f2b3ab7-e12d-4039-8aa5-611d931079e9" xmlns:ns3="4aabcae6-4733-4bd5-b651-85f05c302538" xmlns:ns4="da5460a6-bbc2-4b3b-ab74-0656f9ce9569" targetNamespace="http://schemas.microsoft.com/office/2006/metadata/properties" ma:root="true" ma:fieldsID="56740d0ed99d50299704699eed32f1d9" ns2:_="" ns3:_="" ns4:_="">
    <xsd:import namespace="1f2b3ab7-e12d-4039-8aa5-611d931079e9"/>
    <xsd:import namespace="4aabcae6-4733-4bd5-b651-85f05c302538"/>
    <xsd:import namespace="da5460a6-bbc2-4b3b-ab74-0656f9ce956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3:MediaServiceLocation"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2b3ab7-e12d-4039-8aa5-611d931079e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aabcae6-4733-4bd5-b651-85f05c30253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3fdc6da-32ca-4a2b-983e-32d6a4a8ae6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a5460a6-bbc2-4b3b-ab74-0656f9ce956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938ee0a3-95a1-461a-989c-604f7cba5861}" ma:internalName="TaxCatchAll" ma:showField="CatchAllData" ma:web="da5460a6-bbc2-4b3b-ab74-0656f9ce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8C9720F-8E3C-4705-83E1-EC2F4C3628D1}">
  <ds:schemaRefs>
    <ds:schemaRef ds:uri="http://purl.org/dc/terms/"/>
    <ds:schemaRef ds:uri="da5460a6-bbc2-4b3b-ab74-0656f9ce9569"/>
    <ds:schemaRef ds:uri="http://www.w3.org/XML/1998/namespace"/>
    <ds:schemaRef ds:uri="1f2b3ab7-e12d-4039-8aa5-611d931079e9"/>
    <ds:schemaRef ds:uri="http://purl.org/dc/dcmitype/"/>
    <ds:schemaRef ds:uri="4aabcae6-4733-4bd5-b651-85f05c302538"/>
    <ds:schemaRef ds:uri="http://schemas.microsoft.com/office/2006/metadata/propertie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4102DCE4-616F-4074-A26A-C260B5E87F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2b3ab7-e12d-4039-8aa5-611d931079e9"/>
    <ds:schemaRef ds:uri="4aabcae6-4733-4bd5-b651-85f05c302538"/>
    <ds:schemaRef ds:uri="da5460a6-bbc2-4b3b-ab74-0656f9ce95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9827B40-BF6B-4633-A0BC-C5799D24FCB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3409</TotalTime>
  <Words>932</Words>
  <Application>Microsoft Office PowerPoint</Application>
  <PresentationFormat>Custom</PresentationFormat>
  <Paragraphs>101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Aldhabi</vt:lpstr>
      <vt:lpstr>Arial</vt:lpstr>
      <vt:lpstr>Calibri</vt:lpstr>
      <vt:lpstr>Open Sans</vt:lpstr>
      <vt:lpstr>Office Theme</vt:lpstr>
      <vt:lpstr>PowerPoint Presentation</vt:lpstr>
    </vt:vector>
  </TitlesOfParts>
  <Company>AED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Stefanie O'Brien</dc:creator>
  <cp:lastModifiedBy>Ammons, Denise</cp:lastModifiedBy>
  <cp:revision>364</cp:revision>
  <cp:lastPrinted>2018-07-17T20:16:10Z</cp:lastPrinted>
  <dcterms:created xsi:type="dcterms:W3CDTF">2012-05-01T18:58:01Z</dcterms:created>
  <dcterms:modified xsi:type="dcterms:W3CDTF">2023-06-14T12:26:50Z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0x010100B9E8C4A49795434A9A3142B5757622FC</vt:lpwstr>
  </property>
  <property fmtid="{D5CDD505-2E9C-101B-9397-08002B2CF9AE}" pid="4" name="MediaServiceImageTags">
    <vt:lpwstr/>
  </property>
</Properties>
</file>